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4"/>
  </p:notesMasterIdLst>
  <p:handoutMasterIdLst>
    <p:handoutMasterId r:id="rId75"/>
  </p:handoutMasterIdLst>
  <p:sldIdLst>
    <p:sldId id="449" r:id="rId3"/>
    <p:sldId id="423" r:id="rId4"/>
    <p:sldId id="264" r:id="rId5"/>
    <p:sldId id="321" r:id="rId6"/>
    <p:sldId id="284" r:id="rId7"/>
    <p:sldId id="476" r:id="rId8"/>
    <p:sldId id="381" r:id="rId9"/>
    <p:sldId id="274" r:id="rId10"/>
    <p:sldId id="302" r:id="rId11"/>
    <p:sldId id="484" r:id="rId12"/>
    <p:sldId id="334" r:id="rId13"/>
    <p:sldId id="485" r:id="rId14"/>
    <p:sldId id="478" r:id="rId15"/>
    <p:sldId id="481" r:id="rId16"/>
    <p:sldId id="436" r:id="rId17"/>
    <p:sldId id="424" r:id="rId18"/>
    <p:sldId id="326" r:id="rId19"/>
    <p:sldId id="413" r:id="rId20"/>
    <p:sldId id="327" r:id="rId21"/>
    <p:sldId id="329" r:id="rId22"/>
    <p:sldId id="330" r:id="rId23"/>
    <p:sldId id="331" r:id="rId24"/>
    <p:sldId id="425" r:id="rId25"/>
    <p:sldId id="426" r:id="rId26"/>
    <p:sldId id="480" r:id="rId27"/>
    <p:sldId id="416" r:id="rId28"/>
    <p:sldId id="268" r:id="rId29"/>
    <p:sldId id="418" r:id="rId30"/>
    <p:sldId id="419" r:id="rId31"/>
    <p:sldId id="420" r:id="rId32"/>
    <p:sldId id="323" r:id="rId33"/>
    <p:sldId id="338" r:id="rId34"/>
    <p:sldId id="342" r:id="rId35"/>
    <p:sldId id="399" r:id="rId36"/>
    <p:sldId id="400" r:id="rId37"/>
    <p:sldId id="401" r:id="rId38"/>
    <p:sldId id="404" r:id="rId39"/>
    <p:sldId id="402" r:id="rId40"/>
    <p:sldId id="403" r:id="rId41"/>
    <p:sldId id="421" r:id="rId42"/>
    <p:sldId id="411" r:id="rId43"/>
    <p:sldId id="372" r:id="rId44"/>
    <p:sldId id="364" r:id="rId45"/>
    <p:sldId id="371" r:id="rId46"/>
    <p:sldId id="365" r:id="rId47"/>
    <p:sldId id="407" r:id="rId48"/>
    <p:sldId id="482" r:id="rId49"/>
    <p:sldId id="378" r:id="rId50"/>
    <p:sldId id="388" r:id="rId51"/>
    <p:sldId id="392" r:id="rId52"/>
    <p:sldId id="269" r:id="rId53"/>
    <p:sldId id="354" r:id="rId54"/>
    <p:sldId id="361" r:id="rId55"/>
    <p:sldId id="362" r:id="rId56"/>
    <p:sldId id="387" r:id="rId57"/>
    <p:sldId id="363" r:id="rId58"/>
    <p:sldId id="465" r:id="rId59"/>
    <p:sldId id="466" r:id="rId60"/>
    <p:sldId id="467" r:id="rId61"/>
    <p:sldId id="468" r:id="rId62"/>
    <p:sldId id="469" r:id="rId63"/>
    <p:sldId id="472" r:id="rId64"/>
    <p:sldId id="470" r:id="rId65"/>
    <p:sldId id="474" r:id="rId66"/>
    <p:sldId id="367" r:id="rId67"/>
    <p:sldId id="348" r:id="rId68"/>
    <p:sldId id="345" r:id="rId69"/>
    <p:sldId id="346" r:id="rId70"/>
    <p:sldId id="368" r:id="rId71"/>
    <p:sldId id="376" r:id="rId72"/>
    <p:sldId id="369" r:id="rId73"/>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5E50A1"/>
    <a:srgbClr val="FF3399"/>
    <a:srgbClr val="FF99FF"/>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7" autoAdjust="0"/>
    <p:restoredTop sz="54432" autoAdjust="0"/>
  </p:normalViewPr>
  <p:slideViewPr>
    <p:cSldViewPr>
      <p:cViewPr varScale="1">
        <p:scale>
          <a:sx n="31" d="100"/>
          <a:sy n="31" d="100"/>
        </p:scale>
        <p:origin x="-2082" y="-84"/>
      </p:cViewPr>
      <p:guideLst>
        <p:guide orient="horz" pos="4320"/>
        <p:guide pos="7680"/>
      </p:guideLst>
    </p:cSldViewPr>
  </p:slideViewPr>
  <p:outlineViewPr>
    <p:cViewPr>
      <p:scale>
        <a:sx n="33" d="100"/>
        <a:sy n="33" d="100"/>
      </p:scale>
      <p:origin x="48" y="15360"/>
    </p:cViewPr>
  </p:outlineViewPr>
  <p:notesTextViewPr>
    <p:cViewPr>
      <p:scale>
        <a:sx n="150" d="100"/>
        <a:sy n="150"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14/10/16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14/10/16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I’m an information Technology architect with a seniority of about twenty years. Actually I’m in charge of the design and management of the </a:t>
            </a:r>
            <a:r>
              <a:rPr lang="en-US" sz="1800" kern="1200" smtClean="0">
                <a:solidFill>
                  <a:schemeClr val="tx1"/>
                </a:solidFill>
                <a:effectLst/>
              </a:rPr>
              <a:t>Application Lifecycle </a:t>
            </a:r>
            <a:r>
              <a:rPr lang="en-US" sz="1800" kern="1200" dirty="0" smtClean="0">
                <a:solidFill>
                  <a:schemeClr val="tx1"/>
                </a:solidFill>
                <a:effectLst/>
              </a:rPr>
              <a:t>platform for the Italian Postal Services. </a:t>
            </a:r>
            <a:endParaRPr lang="it-IT" sz="1800" kern="1200" dirty="0" smtClean="0">
              <a:solidFill>
                <a:schemeClr val="tx1"/>
              </a:solidFill>
              <a:effectLst/>
            </a:endParaRPr>
          </a:p>
          <a:p>
            <a:r>
              <a:rPr lang="en-US" sz="1800" kern="1200" dirty="0" smtClean="0">
                <a:solidFill>
                  <a:schemeClr val="tx1"/>
                </a:solidFill>
                <a:effectLst/>
              </a:rPr>
              <a:t> </a:t>
            </a:r>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a:t>
            </a:r>
            <a:r>
              <a:rPr lang="it-IT" sz="2000" dirty="0" err="1" smtClean="0"/>
              <a:t>integration</a:t>
            </a:r>
            <a:r>
              <a:rPr lang="it-IT" sz="2000" dirty="0" smtClean="0"/>
              <a:t>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 build on top of spring boot to support development of microservices , </a:t>
            </a:r>
          </a:p>
          <a:p>
            <a:pPr eaLnBrk="1" fontAlgn="t" hangingPunct="1"/>
            <a:endParaRPr lang="en-US" sz="1800" dirty="0" smtClean="0"/>
          </a:p>
          <a:p>
            <a:pPr eaLnBrk="1" fontAlgn="t" hangingPunct="1"/>
            <a:r>
              <a:rPr lang="en-US" sz="1800" dirty="0" smtClean="0"/>
              <a:t>Provides tools for developers to quickly build some of the common patterns in distributed systems (e.g. configuration management, service discovery, circuit breakers, intelligent routing, </a:t>
            </a:r>
          </a:p>
          <a:p>
            <a:pPr eaLnBrk="1" fontAlgn="t" hangingPunct="1"/>
            <a:endParaRPr lang="en-US" sz="1800" dirty="0" smtClean="0"/>
          </a:p>
          <a:p>
            <a:pPr eaLnBrk="1" fontAlgn="t" hangingPunct="1"/>
            <a:r>
              <a:rPr lang="en-US" sz="1800" dirty="0" smtClean="0"/>
              <a:t>Services and applications Spring Cloud based will work in any distributed environment, including the developer's own laptop and managed platforms such as Cloud Foundry.</a:t>
            </a:r>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(Representational State Transfer) based service for locating services with the purpose of basic round-robin  load balancing and failover of middle-tier servers.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Ribbon</a:t>
            </a:r>
            <a:r>
              <a:rPr lang="en-US" sz="2000" dirty="0" smtClean="0"/>
              <a:t> provides software-based  load balancers providing functionalities of rotation of request among a list of servers according to specific logic. </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20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a:p>
            <a:endParaRPr lang="it-IT" sz="2000" dirty="0" smtClean="0"/>
          </a:p>
          <a:p>
            <a:r>
              <a:rPr lang="it-IT" sz="2000" b="1" dirty="0" smtClean="0"/>
              <a:t>Apache Kafka </a:t>
            </a:r>
            <a:r>
              <a:rPr lang="it-IT" sz="2000" dirty="0" err="1" smtClean="0"/>
              <a:t>uses</a:t>
            </a:r>
            <a:r>
              <a:rPr lang="it-IT" sz="2000" dirty="0" smtClean="0"/>
              <a:t> Apache </a:t>
            </a:r>
            <a:r>
              <a:rPr lang="it-IT" sz="2000" dirty="0" err="1" smtClean="0"/>
              <a:t>Zookeeper</a:t>
            </a:r>
            <a:r>
              <a:rPr lang="it-IT" sz="2000" dirty="0" smtClean="0"/>
              <a:t> to coordinate cluster information </a:t>
            </a:r>
            <a:r>
              <a:rPr lang="it-IT" sz="2000" dirty="0" err="1" smtClean="0"/>
              <a:t>where</a:t>
            </a:r>
            <a:r>
              <a:rPr lang="it-IT" sz="2000" dirty="0" smtClean="0"/>
              <a:t> </a:t>
            </a:r>
            <a:r>
              <a:rPr lang="it-IT" sz="2000" dirty="0" err="1" smtClean="0"/>
              <a:t>all</a:t>
            </a:r>
            <a:r>
              <a:rPr lang="it-IT" sz="2000" dirty="0" smtClean="0"/>
              <a:t> </a:t>
            </a:r>
            <a:r>
              <a:rPr lang="it-IT" sz="2000" dirty="0" err="1" smtClean="0"/>
              <a:t>nodes</a:t>
            </a:r>
            <a:r>
              <a:rPr lang="it-IT" sz="2000" dirty="0" smtClean="0"/>
              <a:t> are </a:t>
            </a:r>
            <a:r>
              <a:rPr lang="it-IT" sz="2000" dirty="0" err="1" smtClean="0"/>
              <a:t>interchangeable</a:t>
            </a:r>
            <a:r>
              <a:rPr lang="it-IT" sz="2000" dirty="0" smtClean="0"/>
              <a:t>. </a:t>
            </a:r>
          </a:p>
          <a:p>
            <a:endParaRPr lang="it-IT" sz="2000" dirty="0" smtClean="0"/>
          </a:p>
          <a:p>
            <a:r>
              <a:rPr lang="it-IT" sz="2000" dirty="0" smtClean="0"/>
              <a:t>Data </a:t>
            </a:r>
            <a:r>
              <a:rPr lang="it-IT" sz="2000" dirty="0" err="1" smtClean="0"/>
              <a:t>is</a:t>
            </a:r>
            <a:r>
              <a:rPr lang="it-IT" sz="2000" dirty="0" smtClean="0"/>
              <a:t> </a:t>
            </a:r>
            <a:r>
              <a:rPr lang="it-IT" sz="2000" dirty="0" err="1" smtClean="0"/>
              <a:t>replicated</a:t>
            </a:r>
            <a:r>
              <a:rPr lang="it-IT" sz="2000" dirty="0" smtClean="0"/>
              <a:t> from </a:t>
            </a:r>
            <a:r>
              <a:rPr lang="it-IT" sz="2000" dirty="0" err="1" smtClean="0"/>
              <a:t>one</a:t>
            </a:r>
            <a:r>
              <a:rPr lang="it-IT" sz="2000" dirty="0" smtClean="0"/>
              <a:t> </a:t>
            </a:r>
            <a:r>
              <a:rPr lang="it-IT" sz="2000" dirty="0" err="1" smtClean="0"/>
              <a:t>node</a:t>
            </a:r>
            <a:r>
              <a:rPr lang="it-IT" sz="2000" dirty="0" smtClean="0"/>
              <a:t> to </a:t>
            </a:r>
            <a:r>
              <a:rPr lang="it-IT" sz="2000" dirty="0" err="1" smtClean="0"/>
              <a:t>another</a:t>
            </a:r>
            <a:r>
              <a:rPr lang="it-IT" sz="2000" dirty="0" smtClean="0"/>
              <a:t> to </a:t>
            </a:r>
            <a:r>
              <a:rPr lang="it-IT" sz="2000" dirty="0" err="1" smtClean="0"/>
              <a:t>ensure</a:t>
            </a:r>
            <a:r>
              <a:rPr lang="it-IT" sz="2000" dirty="0" smtClean="0"/>
              <a:t> </a:t>
            </a:r>
            <a:r>
              <a:rPr lang="it-IT" sz="2000" dirty="0" err="1" smtClean="0"/>
              <a:t>that</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still</a:t>
            </a:r>
            <a:r>
              <a:rPr lang="it-IT" sz="2000" dirty="0" smtClean="0"/>
              <a:t> </a:t>
            </a:r>
            <a:r>
              <a:rPr lang="it-IT" sz="2000" dirty="0" err="1" smtClean="0"/>
              <a:t>available</a:t>
            </a:r>
            <a:r>
              <a:rPr lang="it-IT" sz="2000" dirty="0" smtClean="0"/>
              <a:t> in the </a:t>
            </a:r>
            <a:r>
              <a:rPr lang="it-IT" sz="2000" dirty="0" err="1" smtClean="0"/>
              <a:t>event</a:t>
            </a:r>
            <a:r>
              <a:rPr lang="it-IT" sz="2000" dirty="0" smtClean="0"/>
              <a:t> of a </a:t>
            </a:r>
            <a:r>
              <a:rPr lang="it-IT" sz="2000" dirty="0" err="1" smtClean="0"/>
              <a:t>failure</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dirty="0"/>
              <a:t>THIS TABLE REPRESENTS THE TOOLS PROVIDED FOR THE LIFECYCLE PROCESS AND FOR EACH SERVICE.</a:t>
            </a:r>
          </a:p>
          <a:p>
            <a:pPr defTabSz="947607">
              <a:defRPr/>
            </a:pPr>
            <a:endParaRPr lang="en-US" sz="1600" dirty="0"/>
          </a:p>
          <a:p>
            <a:pPr defTabSz="947607">
              <a:defRPr/>
            </a:pPr>
            <a:r>
              <a:rPr lang="en-US" sz="1600" dirty="0"/>
              <a:t>THE LIGHT BLUE SHAPES STAND FOR SERVICES PROVIDED AS PLATFORM AS A SERVICE INSTANCE </a:t>
            </a:r>
          </a:p>
          <a:p>
            <a:pPr defTabSz="947607">
              <a:defRPr/>
            </a:pPr>
            <a:r>
              <a:rPr lang="en-US" sz="1600" dirty="0"/>
              <a:t>WHILE THE YELLOW ONE FOR LOCAL SERVICE INSTANCE</a:t>
            </a:r>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by </a:t>
            </a:r>
            <a:r>
              <a:rPr lang="it-IT" sz="1600" dirty="0" err="1"/>
              <a:t>means</a:t>
            </a:r>
            <a:r>
              <a:rPr lang="it-IT" sz="1600" dirty="0"/>
              <a:t> of GITHUB </a:t>
            </a:r>
            <a:r>
              <a:rPr lang="it-IT" sz="1600" dirty="0" err="1"/>
              <a:t>during</a:t>
            </a:r>
            <a:r>
              <a:rPr lang="it-IT" sz="1600" dirty="0"/>
              <a:t> </a:t>
            </a:r>
            <a:r>
              <a:rPr lang="it-IT" sz="1600" dirty="0" err="1"/>
              <a:t>all</a:t>
            </a:r>
            <a:r>
              <a:rPr lang="it-IT" sz="1600" dirty="0"/>
              <a:t> the </a:t>
            </a:r>
            <a:r>
              <a:rPr lang="it-IT" sz="1600" dirty="0" err="1"/>
              <a:t>lifecycle</a:t>
            </a:r>
            <a:r>
              <a:rPr lang="it-IT" sz="1600" dirty="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err="1"/>
              <a:t>Dev</a:t>
            </a:r>
            <a:r>
              <a:rPr lang="it-IT" sz="1600" dirty="0"/>
              <a:t> to </a:t>
            </a:r>
            <a:r>
              <a:rPr lang="it-IT" sz="1600" dirty="0" err="1"/>
              <a:t>Int</a:t>
            </a:r>
            <a:r>
              <a:rPr lang="it-IT" sz="1600" dirty="0"/>
              <a:t> </a:t>
            </a:r>
            <a:r>
              <a:rPr lang="it-IT" sz="1600" dirty="0" err="1"/>
              <a:t>then</a:t>
            </a:r>
            <a:r>
              <a:rPr lang="it-IT" sz="1600" dirty="0"/>
              <a:t> with </a:t>
            </a:r>
            <a:r>
              <a:rPr lang="it-IT" sz="1600" dirty="0" err="1"/>
              <a:t>Jenkins@openshift</a:t>
            </a:r>
            <a:r>
              <a:rPr lang="it-IT" sz="1600" dirty="0"/>
              <a:t> in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a:t>then</a:t>
            </a:r>
            <a:r>
              <a:rPr lang="it-IT" sz="1600" dirty="0"/>
              <a:t> by </a:t>
            </a:r>
            <a:r>
              <a:rPr lang="it-IT" sz="1600" dirty="0" err="1"/>
              <a:t>Docker</a:t>
            </a:r>
            <a:r>
              <a:rPr lang="it-IT" sz="1600" dirty="0"/>
              <a:t> for </a:t>
            </a:r>
            <a:r>
              <a:rPr lang="it-IT" sz="1600" dirty="0" err="1"/>
              <a:t>integration</a:t>
            </a:r>
            <a:r>
              <a:rPr lang="it-IT" sz="1600" dirty="0"/>
              <a:t> and QA and with 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a:t>environment</a:t>
            </a:r>
            <a:r>
              <a:rPr lang="it-IT" sz="1600" dirty="0"/>
              <a:t> </a:t>
            </a:r>
            <a:r>
              <a:rPr lang="it-IT" sz="1600" dirty="0" err="1"/>
              <a:t>specific</a:t>
            </a:r>
            <a:r>
              <a:rPr lang="it-IT" sz="1600" dirty="0"/>
              <a:t> </a:t>
            </a:r>
            <a:r>
              <a:rPr lang="it-IT" sz="1600" dirty="0" err="1"/>
              <a:t>instance</a:t>
            </a:r>
            <a:r>
              <a:rPr lang="it-IT" sz="1600" dirty="0"/>
              <a:t> from </a:t>
            </a:r>
            <a:r>
              <a:rPr lang="it-IT" sz="1600" dirty="0" err="1"/>
              <a:t>Dev</a:t>
            </a:r>
            <a:r>
              <a:rPr lang="it-IT" sz="1600" dirty="0"/>
              <a:t> to QA and by «</a:t>
            </a:r>
            <a:r>
              <a:rPr lang="it-IT" sz="1600" dirty="0" err="1"/>
              <a:t>as</a:t>
            </a:r>
            <a:r>
              <a:rPr lang="it-IT" sz="1600" dirty="0"/>
              <a:t> a service»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dirty="0"/>
              <a:t>THIS TABLE REPRESENTS THE TOOLS PROVIDED FOR THE LIFECYCLE PROCESS AND FOR EACH SERVICE.</a:t>
            </a:r>
          </a:p>
          <a:p>
            <a:pPr defTabSz="947607">
              <a:defRPr/>
            </a:pPr>
            <a:endParaRPr lang="en-US" sz="1600" dirty="0"/>
          </a:p>
          <a:p>
            <a:pPr defTabSz="947607">
              <a:defRPr/>
            </a:pPr>
            <a:r>
              <a:rPr lang="en-US" sz="1600" dirty="0"/>
              <a:t>THE LIGHT BLUE SHAPES STAND FOR SERVICES PROVIDED AS PLATFORM AS A SERVICE INSTANCE </a:t>
            </a:r>
          </a:p>
          <a:p>
            <a:pPr defTabSz="947607">
              <a:defRPr/>
            </a:pPr>
            <a:r>
              <a:rPr lang="en-US" sz="1600" dirty="0"/>
              <a:t>WHILE THE YELLOW ONE FOR LOCAL SERVICE INSTANCE</a:t>
            </a:r>
          </a:p>
          <a:p>
            <a:pPr defTabSz="947607">
              <a:defRPr/>
            </a:pPr>
            <a:endParaRPr lang="en-US" sz="1600" dirty="0"/>
          </a:p>
          <a:p>
            <a:pPr marL="236901"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by </a:t>
            </a:r>
            <a:r>
              <a:rPr lang="it-IT" sz="1600" dirty="0" err="1"/>
              <a:t>means</a:t>
            </a:r>
            <a:r>
              <a:rPr lang="it-IT" sz="1600" dirty="0"/>
              <a:t> of GITHUB </a:t>
            </a:r>
            <a:r>
              <a:rPr lang="it-IT" sz="1600" dirty="0" err="1"/>
              <a:t>during</a:t>
            </a:r>
            <a:r>
              <a:rPr lang="it-IT" sz="1600" dirty="0"/>
              <a:t> </a:t>
            </a:r>
            <a:r>
              <a:rPr lang="it-IT" sz="1600" dirty="0" err="1"/>
              <a:t>all</a:t>
            </a:r>
            <a:r>
              <a:rPr lang="it-IT" sz="1600" dirty="0"/>
              <a:t> the </a:t>
            </a:r>
            <a:r>
              <a:rPr lang="it-IT" sz="1600" dirty="0" err="1"/>
              <a:t>lifecycle</a:t>
            </a:r>
            <a:r>
              <a:rPr lang="it-IT" sz="1600" dirty="0"/>
              <a:t> </a:t>
            </a:r>
            <a:r>
              <a:rPr lang="it-IT" sz="1600" dirty="0" err="1"/>
              <a:t>process</a:t>
            </a:r>
            <a:endParaRPr lang="it-IT" sz="1600" dirty="0"/>
          </a:p>
          <a:p>
            <a:pPr marL="236901"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err="1"/>
              <a:t>Dev</a:t>
            </a:r>
            <a:r>
              <a:rPr lang="it-IT" sz="1600" dirty="0"/>
              <a:t> to </a:t>
            </a:r>
            <a:r>
              <a:rPr lang="it-IT" sz="1600" dirty="0" err="1"/>
              <a:t>Int</a:t>
            </a:r>
            <a:r>
              <a:rPr lang="it-IT" sz="1600" dirty="0"/>
              <a:t> </a:t>
            </a:r>
            <a:r>
              <a:rPr lang="it-IT" sz="1600" dirty="0" err="1"/>
              <a:t>then</a:t>
            </a:r>
            <a:r>
              <a:rPr lang="it-IT" sz="1600" dirty="0"/>
              <a:t> with </a:t>
            </a:r>
            <a:r>
              <a:rPr lang="it-IT" sz="1600" dirty="0" err="1"/>
              <a:t>Jenkins@openshift</a:t>
            </a:r>
            <a:r>
              <a:rPr lang="it-IT" sz="1600" dirty="0"/>
              <a:t> in QA </a:t>
            </a:r>
            <a:r>
              <a:rPr lang="it-IT" sz="1600" dirty="0" err="1"/>
              <a:t>environment</a:t>
            </a:r>
            <a:r>
              <a:rPr lang="it-IT" sz="1600" dirty="0"/>
              <a:t> </a:t>
            </a:r>
          </a:p>
          <a:p>
            <a:pPr marL="236901"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a:t>then</a:t>
            </a:r>
            <a:r>
              <a:rPr lang="it-IT" sz="1600" dirty="0"/>
              <a:t> by </a:t>
            </a:r>
            <a:r>
              <a:rPr lang="it-IT" sz="1600" dirty="0" err="1"/>
              <a:t>Docker</a:t>
            </a:r>
            <a:r>
              <a:rPr lang="it-IT" sz="1600" dirty="0"/>
              <a:t> for </a:t>
            </a:r>
            <a:r>
              <a:rPr lang="it-IT" sz="1600" dirty="0" err="1"/>
              <a:t>integration</a:t>
            </a:r>
            <a:r>
              <a:rPr lang="it-IT" sz="1600" dirty="0"/>
              <a:t> and QA and with PWS in production</a:t>
            </a:r>
          </a:p>
          <a:p>
            <a:pPr marL="236901"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a:t>environment</a:t>
            </a:r>
            <a:r>
              <a:rPr lang="it-IT" sz="1600" dirty="0"/>
              <a:t> </a:t>
            </a:r>
            <a:r>
              <a:rPr lang="it-IT" sz="1600" dirty="0" err="1"/>
              <a:t>specific</a:t>
            </a:r>
            <a:r>
              <a:rPr lang="it-IT" sz="1600" dirty="0"/>
              <a:t> </a:t>
            </a:r>
            <a:r>
              <a:rPr lang="it-IT" sz="1600" dirty="0" err="1"/>
              <a:t>instance</a:t>
            </a:r>
            <a:r>
              <a:rPr lang="it-IT" sz="1600" dirty="0"/>
              <a:t> from </a:t>
            </a:r>
            <a:r>
              <a:rPr lang="it-IT" sz="1600" dirty="0" err="1"/>
              <a:t>Dev</a:t>
            </a:r>
            <a:r>
              <a:rPr lang="it-IT" sz="1600" dirty="0"/>
              <a:t> to QA and by «</a:t>
            </a:r>
            <a:r>
              <a:rPr lang="it-IT" sz="1600" dirty="0" err="1"/>
              <a:t>as</a:t>
            </a:r>
            <a:r>
              <a:rPr lang="it-IT" sz="1600" dirty="0"/>
              <a:t> a service» pattern in production</a:t>
            </a:r>
          </a:p>
          <a:p>
            <a:endParaRPr lang="it-IT" sz="1500" dirty="0"/>
          </a:p>
          <a:p>
            <a:endParaRPr lang="it-IT" sz="15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a:t>defined</a:t>
            </a:r>
            <a:r>
              <a:rPr lang="it-IT" sz="1400" dirty="0"/>
              <a:t> the design </a:t>
            </a:r>
            <a:r>
              <a:rPr lang="it-IT" sz="1400" dirty="0" err="1"/>
              <a:t>patterns</a:t>
            </a:r>
            <a:r>
              <a:rPr lang="it-IT" sz="1400" dirty="0"/>
              <a:t> and the </a:t>
            </a:r>
            <a:r>
              <a:rPr lang="it-IT" sz="1400" dirty="0" err="1"/>
              <a:t>tecnologies</a:t>
            </a:r>
            <a:r>
              <a:rPr lang="it-IT" sz="1400" dirty="0"/>
              <a:t> </a:t>
            </a:r>
            <a:r>
              <a:rPr lang="it-IT" sz="1400" dirty="0" err="1"/>
              <a:t>we</a:t>
            </a:r>
            <a:r>
              <a:rPr lang="it-IT" sz="1400" dirty="0"/>
              <a:t> are </a:t>
            </a:r>
            <a:r>
              <a:rPr lang="it-IT" sz="1400" dirty="0" err="1"/>
              <a:t>now</a:t>
            </a:r>
            <a:r>
              <a:rPr lang="it-IT" sz="1400" dirty="0"/>
              <a:t> </a:t>
            </a:r>
            <a:r>
              <a:rPr lang="it-IT" sz="1400" dirty="0" err="1"/>
              <a:t>capable</a:t>
            </a:r>
            <a:r>
              <a:rPr lang="it-IT" sz="1400" dirty="0"/>
              <a:t> (ready) to start 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r>
              <a:rPr lang="en-US" sz="1400" dirty="0"/>
              <a:t>	a database per service architecture</a:t>
            </a:r>
          </a:p>
          <a:p>
            <a:r>
              <a:rPr lang="en-US" sz="1400" dirty="0"/>
              <a:t>	the implementation of REST API </a:t>
            </a:r>
          </a:p>
          <a:p>
            <a:endParaRPr lang="it-IT" sz="1400" dirty="0" smtClean="0"/>
          </a:p>
          <a:p>
            <a:r>
              <a:rPr lang="it-IT" sz="1400" dirty="0" smtClean="0"/>
              <a:t>The </a:t>
            </a:r>
            <a:r>
              <a:rPr lang="it-IT" sz="1400" dirty="0"/>
              <a:t>blue </a:t>
            </a:r>
            <a:r>
              <a:rPr lang="it-IT" sz="1400" dirty="0" err="1"/>
              <a:t>shape</a:t>
            </a:r>
            <a:r>
              <a:rPr lang="it-IT" sz="1400" dirty="0"/>
              <a:t> </a:t>
            </a:r>
            <a:r>
              <a:rPr lang="it-IT" sz="1400" dirty="0" err="1"/>
              <a:t>represents</a:t>
            </a:r>
            <a:r>
              <a:rPr lang="it-IT" sz="1400" dirty="0"/>
              <a:t> the core </a:t>
            </a:r>
            <a:r>
              <a:rPr lang="it-IT" sz="1400" dirty="0" err="1"/>
              <a:t>functionality</a:t>
            </a:r>
            <a:r>
              <a:rPr lang="it-IT" sz="1400" dirty="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a:t>datastore</a:t>
            </a:r>
            <a:r>
              <a:rPr lang="it-IT" sz="1400" dirty="0"/>
              <a:t> </a:t>
            </a:r>
            <a:r>
              <a:rPr lang="it-IT" sz="1400" dirty="0" err="1"/>
              <a:t>it</a:t>
            </a:r>
            <a:r>
              <a:rPr lang="it-IT" sz="1400" dirty="0"/>
              <a:t> </a:t>
            </a:r>
            <a:r>
              <a:rPr lang="it-IT" sz="1400" dirty="0" err="1"/>
              <a:t>will</a:t>
            </a:r>
            <a:r>
              <a:rPr lang="it-IT" sz="1400" dirty="0"/>
              <a:t> </a:t>
            </a:r>
            <a:r>
              <a:rPr lang="it-IT" sz="1400" dirty="0" err="1"/>
              <a:t>been</a:t>
            </a:r>
            <a:r>
              <a:rPr lang="it-IT" sz="1400" dirty="0"/>
              <a:t> </a:t>
            </a:r>
            <a:r>
              <a:rPr lang="it-IT" sz="1400" dirty="0" err="1"/>
              <a:t>shown</a:t>
            </a:r>
            <a:r>
              <a:rPr lang="it-IT" sz="1400" dirty="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a:t>between</a:t>
            </a:r>
            <a:r>
              <a:rPr lang="it-IT" sz="1400" dirty="0"/>
              <a:t> an H2 </a:t>
            </a:r>
            <a:r>
              <a:rPr lang="it-IT" sz="1400" dirty="0" err="1"/>
              <a:t>embedded</a:t>
            </a:r>
            <a:r>
              <a:rPr lang="it-IT" sz="1400" dirty="0"/>
              <a:t> and in </a:t>
            </a:r>
            <a:r>
              <a:rPr lang="it-IT" sz="1400" dirty="0" err="1"/>
              <a:t>memory</a:t>
            </a:r>
            <a:r>
              <a:rPr lang="it-IT" sz="1400" dirty="0"/>
              <a:t> </a:t>
            </a:r>
            <a:r>
              <a:rPr lang="it-IT" sz="1400" dirty="0" err="1"/>
              <a:t>instance</a:t>
            </a:r>
            <a:r>
              <a:rPr lang="it-IT" sz="1400" dirty="0"/>
              <a:t> and of a 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dirty="0"/>
              <a:t>H2 in </a:t>
            </a:r>
            <a:r>
              <a:rPr lang="it-IT" sz="1400" dirty="0" err="1"/>
              <a:t>memory</a:t>
            </a:r>
            <a:r>
              <a:rPr lang="it-IT" sz="1400" dirty="0"/>
              <a:t>(performance / fast </a:t>
            </a:r>
            <a:r>
              <a:rPr lang="it-IT" sz="1400" dirty="0" err="1"/>
              <a:t>unit</a:t>
            </a:r>
            <a:r>
              <a:rPr lang="it-IT" sz="1400" dirty="0"/>
              <a:t> test </a:t>
            </a:r>
            <a:r>
              <a:rPr lang="it-IT" sz="1400" dirty="0" err="1"/>
              <a:t>execution</a:t>
            </a:r>
            <a:r>
              <a:rPr lang="it-IT" sz="1400" dirty="0"/>
              <a:t>/ </a:t>
            </a:r>
            <a:r>
              <a:rPr lang="it-IT" sz="1400" dirty="0" err="1"/>
              <a:t>represent</a:t>
            </a:r>
            <a:r>
              <a:rPr lang="it-IT" sz="1400" dirty="0"/>
              <a:t> </a:t>
            </a:r>
            <a:r>
              <a:rPr lang="it-IT" sz="1400" dirty="0" err="1"/>
              <a:t>also</a:t>
            </a:r>
            <a:r>
              <a:rPr lang="it-IT" sz="1400" dirty="0"/>
              <a:t> an </a:t>
            </a:r>
            <a:r>
              <a:rPr lang="it-IT" sz="1400" dirty="0" err="1"/>
              <a:t>enforcement</a:t>
            </a:r>
            <a:r>
              <a:rPr lang="it-IT" sz="1400" dirty="0"/>
              <a:t> of the database per service pattern</a:t>
            </a:r>
            <a:endParaRPr lang="it-IT" sz="1400"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dirty="0"/>
          </a:p>
          <a:p>
            <a:r>
              <a:rPr lang="it-IT" sz="2000" dirty="0" err="1"/>
              <a:t>Flyway</a:t>
            </a:r>
            <a:r>
              <a:rPr lang="it-IT" sz="2000" dirty="0"/>
              <a:t>: a database </a:t>
            </a:r>
            <a:r>
              <a:rPr lang="it-IT" sz="2000" dirty="0" err="1"/>
              <a:t>migration</a:t>
            </a:r>
            <a:r>
              <a:rPr lang="it-IT" sz="2000" dirty="0"/>
              <a:t> </a:t>
            </a:r>
            <a:r>
              <a:rPr lang="it-IT" sz="2000" dirty="0" err="1"/>
              <a:t>tool</a:t>
            </a:r>
            <a:endParaRPr lang="it-IT" sz="2000" dirty="0"/>
          </a:p>
          <a:p>
            <a:r>
              <a:rPr lang="it-IT" sz="2000" dirty="0"/>
              <a:t>The Java </a:t>
            </a:r>
            <a:r>
              <a:rPr lang="it-IT" sz="2000" dirty="0" err="1"/>
              <a:t>connector</a:t>
            </a:r>
            <a:r>
              <a:rPr lang="it-IT" sz="2000" dirty="0"/>
              <a:t> for </a:t>
            </a:r>
            <a:r>
              <a:rPr lang="it-IT" sz="2000" dirty="0" err="1"/>
              <a:t>MySQL</a:t>
            </a:r>
            <a:endParaRPr lang="it-IT" sz="2000" dirty="0"/>
          </a:p>
          <a:p>
            <a:r>
              <a:rPr lang="it-IT" sz="2000" dirty="0"/>
              <a:t>Starter Spring </a:t>
            </a:r>
            <a:r>
              <a:rPr lang="it-IT" sz="2000" dirty="0" err="1"/>
              <a:t>Boot</a:t>
            </a:r>
            <a:r>
              <a:rPr lang="it-IT" sz="2000" dirty="0"/>
              <a:t>  web  </a:t>
            </a:r>
            <a:r>
              <a:rPr lang="it-IT" sz="2000" dirty="0" err="1"/>
              <a:t>capabilities</a:t>
            </a:r>
            <a:r>
              <a:rPr lang="it-IT" sz="2000" dirty="0"/>
              <a:t>  </a:t>
            </a:r>
          </a:p>
          <a:p>
            <a:r>
              <a:rPr lang="it-IT" sz="2000" dirty="0"/>
              <a:t>Spring </a:t>
            </a:r>
            <a:r>
              <a:rPr lang="it-IT" sz="2000" dirty="0" err="1"/>
              <a:t>Boot</a:t>
            </a:r>
            <a:r>
              <a:rPr lang="it-IT" sz="2000" dirty="0"/>
              <a:t> Data </a:t>
            </a:r>
            <a:r>
              <a:rPr lang="it-IT" sz="2000" dirty="0" err="1"/>
              <a:t>rest</a:t>
            </a:r>
            <a:r>
              <a:rPr lang="it-IT" sz="2000" dirty="0"/>
              <a:t>; for </a:t>
            </a:r>
            <a:r>
              <a:rPr lang="it-IT" sz="2000" dirty="0" err="1"/>
              <a:t>developing</a:t>
            </a:r>
            <a:r>
              <a:rPr lang="it-IT" sz="2000" dirty="0"/>
              <a:t> </a:t>
            </a:r>
            <a:r>
              <a:rPr lang="it-IT" sz="2000" dirty="0" err="1"/>
              <a:t>rest</a:t>
            </a:r>
            <a:r>
              <a:rPr lang="it-IT" sz="2000" dirty="0"/>
              <a:t> </a:t>
            </a:r>
            <a:r>
              <a:rPr lang="en-US" sz="2000" dirty="0"/>
              <a:t>web services on top of data repositories</a:t>
            </a:r>
            <a:endParaRPr lang="it-IT" sz="2000" dirty="0"/>
          </a:p>
          <a:p>
            <a:r>
              <a:rPr lang="it-IT" sz="2000" dirty="0"/>
              <a:t>The JPA </a:t>
            </a:r>
            <a:r>
              <a:rPr lang="it-IT" sz="2000" dirty="0" err="1"/>
              <a:t>specification</a:t>
            </a:r>
            <a:r>
              <a:rPr lang="it-IT" sz="2000" dirty="0"/>
              <a:t> for data management in a </a:t>
            </a:r>
            <a:r>
              <a:rPr lang="it-IT" sz="2000" dirty="0" err="1"/>
              <a:t>relational</a:t>
            </a:r>
            <a:r>
              <a:rPr lang="it-IT" sz="2000" dirty="0"/>
              <a:t> database</a:t>
            </a:r>
          </a:p>
          <a:p>
            <a:r>
              <a:rPr lang="it-IT" sz="2000" dirty="0"/>
              <a:t>The </a:t>
            </a:r>
            <a:r>
              <a:rPr lang="it-IT" sz="2000" dirty="0" err="1"/>
              <a:t>libraries</a:t>
            </a:r>
            <a:r>
              <a:rPr lang="it-IT" sz="2000" dirty="0"/>
              <a:t> for the </a:t>
            </a:r>
            <a:r>
              <a:rPr lang="it-IT" sz="2000" dirty="0" err="1"/>
              <a:t>development</a:t>
            </a:r>
            <a:r>
              <a:rPr lang="it-IT" sz="2000" dirty="0"/>
              <a:t> with an H2 database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microservices package </a:t>
            </a:r>
            <a:r>
              <a:rPr lang="it-IT" sz="2000" baseline="0" dirty="0" err="1" smtClean="0"/>
              <a:t>details</a:t>
            </a:r>
            <a:endParaRPr lang="it-IT" sz="2000" baseline="0" dirty="0" smtClean="0"/>
          </a:p>
          <a:p>
            <a:r>
              <a:rPr lang="it-IT" sz="2000" baseline="0" dirty="0" smtClean="0"/>
              <a:t>In the root package </a:t>
            </a:r>
            <a:r>
              <a:rPr lang="it-IT" sz="2000" baseline="0" dirty="0" err="1" smtClean="0"/>
              <a:t>it</a:t>
            </a:r>
            <a:r>
              <a:rPr lang="it-IT" sz="2000" baseline="0" dirty="0" smtClean="0"/>
              <a:t>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implemented</a:t>
            </a:r>
            <a:r>
              <a:rPr lang="it-IT" sz="2000" baseline="0" dirty="0" smtClean="0"/>
              <a:t>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baseline="0" dirty="0" smtClean="0"/>
          </a:p>
          <a:p>
            <a:r>
              <a:rPr lang="it-IT" sz="2000" baseline="0" dirty="0" smtClean="0"/>
              <a:t>The </a:t>
            </a:r>
            <a:r>
              <a:rPr lang="it-IT" sz="2000" baseline="0" dirty="0" err="1" smtClean="0"/>
              <a:t>other</a:t>
            </a:r>
            <a:r>
              <a:rPr lang="it-IT" sz="2000" baseline="0" dirty="0" smtClean="0"/>
              <a:t> </a:t>
            </a:r>
            <a:r>
              <a:rPr lang="it-IT" sz="2000" baseline="0" dirty="0" err="1" smtClean="0"/>
              <a:t>packages</a:t>
            </a:r>
            <a:r>
              <a:rPr lang="it-IT" sz="2000" baseline="0" dirty="0" smtClean="0"/>
              <a:t> </a:t>
            </a:r>
            <a:r>
              <a:rPr lang="it-IT" sz="2000" baseline="0" dirty="0" err="1" smtClean="0"/>
              <a:t>represents</a:t>
            </a:r>
            <a:r>
              <a:rPr lang="it-IT" sz="2000" baseline="0" dirty="0" smtClean="0"/>
              <a:t> the </a:t>
            </a:r>
          </a:p>
          <a:p>
            <a:r>
              <a:rPr lang="it-IT" sz="2000" baseline="0" dirty="0" smtClean="0"/>
              <a:t>	JPA </a:t>
            </a:r>
            <a:r>
              <a:rPr lang="it-IT" sz="2000" baseline="0" dirty="0" err="1" smtClean="0"/>
              <a:t>reposisories</a:t>
            </a:r>
            <a:r>
              <a:rPr lang="it-IT" sz="2000" baseline="0" dirty="0" smtClean="0"/>
              <a:t>, </a:t>
            </a:r>
          </a:p>
          <a:p>
            <a:r>
              <a:rPr lang="it-IT" sz="2000" baseline="0" dirty="0" smtClean="0"/>
              <a:t>	the domain </a:t>
            </a:r>
            <a:r>
              <a:rPr lang="it-IT" sz="2000" baseline="0" dirty="0" err="1" smtClean="0"/>
              <a:t>classes</a:t>
            </a:r>
            <a:endParaRPr lang="it-IT" sz="2000" baseline="0" dirty="0" smtClean="0"/>
          </a:p>
          <a:p>
            <a:r>
              <a:rPr lang="it-IT" sz="2000" baseline="0" dirty="0" smtClean="0"/>
              <a:t>	The web package </a:t>
            </a:r>
            <a:r>
              <a:rPr lang="it-IT" sz="2000" baseline="0" dirty="0" err="1" smtClean="0"/>
              <a:t>incapsulates</a:t>
            </a:r>
            <a:r>
              <a:rPr lang="it-IT" sz="2000" baseline="0" dirty="0" smtClean="0"/>
              <a:t> the </a:t>
            </a:r>
            <a:r>
              <a:rPr lang="it-IT" sz="2000" baseline="0" dirty="0" err="1" smtClean="0"/>
              <a:t>rest</a:t>
            </a:r>
            <a:r>
              <a:rPr lang="it-IT" sz="2000" baseline="0" dirty="0" smtClean="0"/>
              <a:t> API </a:t>
            </a:r>
            <a:r>
              <a:rPr lang="it-IT" sz="2000" baseline="0" dirty="0" err="1" smtClean="0"/>
              <a:t>implementation</a:t>
            </a:r>
            <a:r>
              <a:rPr lang="it-IT" sz="2000" baseline="0" dirty="0" smtClean="0"/>
              <a:t>, </a:t>
            </a:r>
            <a:r>
              <a:rPr lang="it-IT" sz="2000" baseline="0" dirty="0" err="1" smtClean="0"/>
              <a:t>provided</a:t>
            </a:r>
            <a:r>
              <a:rPr lang="it-IT" sz="2000"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dirty="0" err="1" smtClean="0"/>
              <a:t>As</a:t>
            </a:r>
            <a:r>
              <a:rPr lang="it-IT" sz="2000" dirty="0" smtClean="0"/>
              <a:t> </a:t>
            </a:r>
            <a:r>
              <a:rPr lang="it-IT" sz="2000" dirty="0" err="1" smtClean="0"/>
              <a:t>shown</a:t>
            </a:r>
            <a:r>
              <a:rPr lang="it-IT" sz="2000" dirty="0" smtClean="0"/>
              <a:t> </a:t>
            </a:r>
            <a:r>
              <a:rPr lang="it-IT" sz="2000" dirty="0" err="1" smtClean="0"/>
              <a:t>it</a:t>
            </a:r>
            <a:r>
              <a:rPr lang="it-IT" sz="2000" dirty="0" smtClean="0"/>
              <a:t> </a:t>
            </a:r>
            <a:r>
              <a:rPr lang="it-IT" sz="2000" dirty="0" err="1" smtClean="0"/>
              <a:t>uses</a:t>
            </a:r>
            <a:r>
              <a:rPr lang="it-IT" sz="2000" dirty="0" smtClean="0"/>
              <a:t> the data </a:t>
            </a:r>
            <a:r>
              <a:rPr lang="it-IT" sz="2000" dirty="0" err="1" smtClean="0"/>
              <a:t>access</a:t>
            </a:r>
            <a:r>
              <a:rPr lang="it-IT" sz="2000" dirty="0" smtClean="0"/>
              <a:t> </a:t>
            </a:r>
            <a:r>
              <a:rPr lang="it-IT" sz="2000" dirty="0" err="1" smtClean="0"/>
              <a:t>method</a:t>
            </a:r>
            <a:r>
              <a:rPr lang="it-IT" sz="2000" dirty="0" smtClean="0"/>
              <a:t> </a:t>
            </a:r>
            <a:r>
              <a:rPr lang="it-IT" sz="2000" dirty="0" err="1" smtClean="0"/>
              <a:t>provided</a:t>
            </a:r>
            <a:r>
              <a:rPr lang="it-IT" sz="2000" dirty="0" smtClean="0"/>
              <a:t> by the JPA </a:t>
            </a:r>
            <a:r>
              <a:rPr lang="it-IT" sz="2000" dirty="0" err="1" smtClean="0"/>
              <a:t>reposistories</a:t>
            </a:r>
            <a:r>
              <a:rPr lang="it-IT" sz="2000" dirty="0" smtClean="0"/>
              <a:t>,</a:t>
            </a:r>
            <a:r>
              <a:rPr lang="it-IT" sz="2000" baseline="0" dirty="0" smtClean="0"/>
              <a:t> the </a:t>
            </a:r>
            <a:r>
              <a:rPr lang="it-IT" sz="2000" dirty="0" smtClean="0"/>
              <a:t>SAVE And Flush JPA </a:t>
            </a:r>
            <a:r>
              <a:rPr lang="it-IT" sz="2000" dirty="0" err="1" smtClean="0"/>
              <a:t>method</a:t>
            </a:r>
            <a:r>
              <a:rPr lang="it-IT" sz="2000" dirty="0" smtClean="0"/>
              <a:t> </a:t>
            </a:r>
            <a:r>
              <a:rPr lang="it-IT" sz="2000" dirty="0" err="1" smtClean="0"/>
              <a:t>that</a:t>
            </a:r>
            <a:r>
              <a:rPr lang="it-IT" sz="2000" dirty="0" smtClean="0"/>
              <a:t> persiste the domain</a:t>
            </a:r>
            <a:r>
              <a:rPr lang="it-IT" sz="2000" baseline="0" dirty="0" smtClean="0"/>
              <a:t> </a:t>
            </a:r>
            <a:r>
              <a:rPr lang="it-IT" sz="2000" dirty="0" err="1" smtClean="0"/>
              <a:t>class</a:t>
            </a:r>
            <a:r>
              <a:rPr lang="it-IT" sz="2000" dirty="0" smtClean="0"/>
              <a:t>) </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specilized</a:t>
            </a:r>
            <a:r>
              <a:rPr lang="it-IT" sz="2000" dirty="0" smtClean="0"/>
              <a:t> </a:t>
            </a:r>
            <a:r>
              <a:rPr lang="it-IT" sz="2000" dirty="0" err="1" smtClean="0"/>
              <a:t>properties</a:t>
            </a:r>
            <a:r>
              <a:rPr lang="it-IT" sz="2000" dirty="0" smtClean="0"/>
              <a:t> file for H2 and </a:t>
            </a:r>
            <a:r>
              <a:rPr lang="it-IT" sz="2000" dirty="0" err="1" smtClean="0"/>
              <a:t>MySql</a:t>
            </a:r>
            <a:r>
              <a:rPr lang="it-IT" sz="2000" dirty="0" smtClean="0"/>
              <a:t> </a:t>
            </a:r>
          </a:p>
          <a:p>
            <a:endParaRPr lang="it-IT" sz="2000" dirty="0" smtClean="0"/>
          </a:p>
          <a:p>
            <a:r>
              <a:rPr lang="it-IT" sz="2000" dirty="0" smtClean="0"/>
              <a:t>The </a:t>
            </a:r>
            <a:r>
              <a:rPr lang="it-IT" sz="2000" dirty="0" err="1" smtClean="0"/>
              <a:t>user</a:t>
            </a:r>
            <a:r>
              <a:rPr lang="it-IT" sz="2000" dirty="0" smtClean="0"/>
              <a:t> </a:t>
            </a:r>
            <a:r>
              <a:rPr lang="it-IT" sz="2000" dirty="0" err="1" smtClean="0"/>
              <a:t>granted</a:t>
            </a:r>
            <a:r>
              <a:rPr lang="it-IT" sz="2000" dirty="0" smtClean="0"/>
              <a:t> to </a:t>
            </a:r>
            <a:r>
              <a:rPr lang="it-IT" sz="2000" dirty="0" err="1" smtClean="0"/>
              <a:t>read</a:t>
            </a:r>
            <a:r>
              <a:rPr lang="it-IT" sz="2000" dirty="0" smtClean="0"/>
              <a:t>/</a:t>
            </a:r>
            <a:r>
              <a:rPr lang="it-IT" sz="2000" dirty="0" err="1" smtClean="0"/>
              <a:t>write</a:t>
            </a:r>
            <a:r>
              <a:rPr lang="it-IT" sz="2000" dirty="0" smtClean="0"/>
              <a:t> </a:t>
            </a:r>
          </a:p>
          <a:p>
            <a:r>
              <a:rPr lang="it-IT" sz="2000" dirty="0" err="1" smtClean="0"/>
              <a:t>Adopting</a:t>
            </a:r>
            <a:r>
              <a:rPr lang="it-IT" sz="2000" dirty="0" smtClean="0"/>
              <a:t> the «schema per service» pattern</a:t>
            </a:r>
          </a:p>
          <a:p>
            <a:endParaRPr lang="it-IT" sz="2000" dirty="0" smtClean="0"/>
          </a:p>
          <a:p>
            <a:pPr defTabSz="947607">
              <a:defRPr/>
            </a:pPr>
            <a:r>
              <a:rPr lang="it-IT" sz="2000" dirty="0"/>
              <a:t>In the demo </a:t>
            </a:r>
            <a:r>
              <a:rPr lang="it-IT" sz="2000" dirty="0" err="1"/>
              <a:t>it</a:t>
            </a:r>
            <a:r>
              <a:rPr lang="it-IT" sz="2000" dirty="0"/>
              <a:t> </a:t>
            </a:r>
            <a:r>
              <a:rPr lang="it-IT" sz="2000" dirty="0" err="1"/>
              <a:t>will</a:t>
            </a:r>
            <a:r>
              <a:rPr lang="it-IT" sz="2000" dirty="0"/>
              <a:t> be </a:t>
            </a:r>
            <a:r>
              <a:rPr lang="it-IT" sz="2000" dirty="0" err="1"/>
              <a:t>shown</a:t>
            </a:r>
            <a:r>
              <a:rPr lang="it-IT" sz="2000" dirty="0"/>
              <a:t> the </a:t>
            </a:r>
            <a:r>
              <a:rPr lang="it-IT" sz="2000" dirty="0" err="1"/>
              <a:t>invariant</a:t>
            </a:r>
            <a:r>
              <a:rPr lang="it-IT" sz="2000" dirty="0"/>
              <a:t> </a:t>
            </a:r>
            <a:r>
              <a:rPr lang="it-IT" sz="2000" dirty="0" err="1"/>
              <a:t>access</a:t>
            </a:r>
            <a:r>
              <a:rPr lang="it-IT" sz="2000" dirty="0"/>
              <a:t> </a:t>
            </a:r>
            <a:r>
              <a:rPr lang="it-IT" sz="2000" dirty="0" err="1"/>
              <a:t>implementation</a:t>
            </a:r>
            <a:r>
              <a:rPr lang="it-IT" sz="2000" dirty="0"/>
              <a:t> of the </a:t>
            </a:r>
            <a:r>
              <a:rPr lang="it-IT" sz="2000" dirty="0" err="1"/>
              <a:t>two</a:t>
            </a:r>
            <a:r>
              <a:rPr lang="it-IT" sz="2000" dirty="0"/>
              <a:t> database </a:t>
            </a:r>
            <a:r>
              <a:rPr lang="it-IT" sz="2000" dirty="0" err="1"/>
              <a:t>engines</a:t>
            </a:r>
            <a:r>
              <a:rPr lang="it-IT" sz="2000" dirty="0"/>
              <a: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the </a:t>
            </a:r>
            <a:r>
              <a:rPr lang="it-IT" sz="2000" baseline="0" dirty="0" smtClean="0"/>
              <a:t>start up log </a:t>
            </a:r>
            <a:r>
              <a:rPr lang="it-IT" sz="2000" dirty="0" err="1" smtClean="0"/>
              <a:t>fragment</a:t>
            </a:r>
            <a:r>
              <a:rPr lang="it-IT" sz="2000" baseline="0" dirty="0" smtClean="0"/>
              <a:t> of a Spring </a:t>
            </a:r>
            <a:r>
              <a:rPr lang="it-IT" sz="2000" baseline="0" dirty="0" err="1" smtClean="0"/>
              <a:t>Boot</a:t>
            </a:r>
            <a:r>
              <a:rPr lang="it-IT" sz="2000" baseline="0" dirty="0" smtClean="0"/>
              <a:t> Application</a:t>
            </a:r>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informations</a:t>
            </a:r>
            <a:r>
              <a:rPr lang="it-IT" sz="2000" baseline="0" dirty="0" smtClean="0"/>
              <a:t> </a:t>
            </a:r>
            <a:r>
              <a:rPr lang="it-IT" sz="2000" baseline="0" dirty="0" err="1" smtClean="0"/>
              <a:t>about</a:t>
            </a:r>
            <a:r>
              <a:rPr lang="it-IT" sz="2000" baseline="0" dirty="0" smtClean="0"/>
              <a:t> the </a:t>
            </a:r>
            <a:r>
              <a:rPr lang="it-IT" sz="2000" baseline="0" dirty="0" err="1" smtClean="0"/>
              <a:t>starting</a:t>
            </a:r>
            <a:r>
              <a:rPr lang="it-IT" sz="2000" baseline="0" dirty="0" smtClean="0"/>
              <a:t> up of the web container </a:t>
            </a:r>
          </a:p>
          <a:p>
            <a:endParaRPr lang="it-IT" sz="2000" baseline="0" dirty="0" smtClean="0"/>
          </a:p>
          <a:p>
            <a:r>
              <a:rPr lang="it-IT" sz="2000" baseline="0" dirty="0" err="1" smtClean="0"/>
              <a:t>There</a:t>
            </a:r>
            <a:r>
              <a:rPr lang="it-IT" sz="2000" baseline="0" dirty="0" smtClean="0"/>
              <a:t> are </a:t>
            </a:r>
            <a:r>
              <a:rPr lang="it-IT" sz="2000" baseline="0" dirty="0" err="1" smtClean="0"/>
              <a:t>also</a:t>
            </a:r>
            <a:r>
              <a:rPr lang="it-IT" sz="2000" baseline="0" dirty="0" smtClean="0"/>
              <a:t> the </a:t>
            </a:r>
            <a:r>
              <a:rPr lang="it-IT" sz="2000" baseline="0" dirty="0" err="1" smtClean="0"/>
              <a:t>evidences</a:t>
            </a:r>
            <a:r>
              <a:rPr lang="it-IT" sz="2000" baseline="0" dirty="0" smtClean="0"/>
              <a:t> of the </a:t>
            </a:r>
            <a:r>
              <a:rPr lang="it-IT" sz="2000" baseline="0" dirty="0" err="1" smtClean="0"/>
              <a:t>Flyway</a:t>
            </a:r>
            <a:r>
              <a:rPr lang="it-IT" sz="2000" baseline="0" dirty="0" smtClean="0"/>
              <a:t> </a:t>
            </a:r>
            <a:r>
              <a:rPr lang="it-IT" sz="2000" baseline="0" dirty="0" err="1" smtClean="0"/>
              <a:t>migration</a:t>
            </a:r>
            <a:r>
              <a:rPr lang="it-IT" sz="2000" baseline="0" dirty="0" smtClean="0"/>
              <a:t> </a:t>
            </a:r>
            <a:r>
              <a:rPr lang="it-IT" sz="2000" baseline="0" dirty="0" err="1" smtClean="0"/>
              <a:t>tool</a:t>
            </a:r>
            <a:r>
              <a:rPr lang="it-IT" sz="2000" baseline="0" dirty="0" smtClean="0"/>
              <a:t> </a:t>
            </a:r>
            <a:r>
              <a:rPr lang="it-IT" sz="2000" baseline="0" dirty="0" err="1" smtClean="0"/>
              <a:t>that</a:t>
            </a:r>
            <a:r>
              <a:rPr lang="it-IT" sz="2000" baseline="0" dirty="0" smtClean="0"/>
              <a:t> </a:t>
            </a:r>
            <a:r>
              <a:rPr lang="it-IT" sz="2000" baseline="0" dirty="0" err="1" smtClean="0"/>
              <a:t>uses</a:t>
            </a:r>
            <a:r>
              <a:rPr lang="it-IT" sz="2000" baseline="0" dirty="0" smtClean="0"/>
              <a:t> the </a:t>
            </a:r>
            <a:r>
              <a:rPr lang="it-IT" sz="2000" baseline="0" dirty="0" err="1" smtClean="0"/>
              <a:t>seven</a:t>
            </a:r>
            <a:r>
              <a:rPr lang="it-IT" sz="2000" baseline="0" dirty="0" smtClean="0"/>
              <a:t> SQL </a:t>
            </a:r>
            <a:r>
              <a:rPr lang="it-IT" sz="2000" baseline="0" dirty="0" err="1" smtClean="0"/>
              <a:t>files</a:t>
            </a:r>
            <a:r>
              <a:rPr lang="it-IT" sz="2000" baseline="0" dirty="0" smtClean="0"/>
              <a:t> for database </a:t>
            </a:r>
            <a:r>
              <a:rPr lang="it-IT" sz="2000" baseline="0" dirty="0" err="1" smtClean="0"/>
              <a:t>setting</a:t>
            </a:r>
            <a:r>
              <a:rPr lang="it-IT" sz="2000" baseline="0" dirty="0" smtClean="0"/>
              <a:t> up</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dirty="0" err="1" smtClean="0"/>
              <a:t>fragment</a:t>
            </a:r>
            <a:r>
              <a:rPr lang="it-IT" sz="2000" baseline="0" dirty="0" smtClean="0"/>
              <a:t> reports the REST </a:t>
            </a:r>
            <a:r>
              <a:rPr lang="it-IT" sz="2000" baseline="0" dirty="0" err="1" smtClean="0"/>
              <a:t>methods</a:t>
            </a:r>
            <a:r>
              <a:rPr lang="it-IT" sz="2000" baseline="0" dirty="0" smtClean="0"/>
              <a:t> </a:t>
            </a:r>
            <a:r>
              <a:rPr lang="it-IT" sz="2000" baseline="0" dirty="0" err="1" smtClean="0"/>
              <a:t>mapping</a:t>
            </a:r>
            <a:r>
              <a:rPr lang="it-IT" sz="2000" baseline="0" dirty="0" smtClean="0"/>
              <a:t> for </a:t>
            </a:r>
            <a:r>
              <a:rPr lang="it-IT" sz="2000" baseline="0" dirty="0" err="1" smtClean="0"/>
              <a:t>this</a:t>
            </a:r>
            <a:r>
              <a:rPr lang="it-IT" sz="2000" baseline="0" dirty="0" smtClean="0"/>
              <a:t> service</a:t>
            </a:r>
          </a:p>
          <a:p>
            <a:r>
              <a:rPr lang="it-IT" sz="2000" baseline="0" dirty="0" err="1" smtClean="0"/>
              <a:t>Perform</a:t>
            </a:r>
            <a:r>
              <a:rPr lang="it-IT" sz="2000" baseline="0" dirty="0" smtClean="0"/>
              <a:t> the API </a:t>
            </a:r>
            <a:r>
              <a:rPr lang="it-IT" sz="2000" baseline="0" dirty="0" err="1" smtClean="0"/>
              <a:t>exposed</a:t>
            </a:r>
            <a:r>
              <a:rPr lang="it-IT" sz="2000" baseline="0" dirty="0" smtClean="0"/>
              <a:t> </a:t>
            </a:r>
            <a:r>
              <a:rPr lang="it-IT" sz="2000" baseline="0" dirty="0" err="1" smtClean="0"/>
              <a:t>funtion</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this</a:t>
            </a:r>
            <a:r>
              <a:rPr lang="it-IT" sz="2000" dirty="0" smtClean="0"/>
              <a:t> </a:t>
            </a:r>
            <a:r>
              <a:rPr lang="it-IT" sz="2000" baseline="0" dirty="0" smtClean="0"/>
              <a:t>last </a:t>
            </a:r>
            <a:r>
              <a:rPr lang="it-IT" sz="2000" baseline="0" dirty="0" err="1" smtClean="0"/>
              <a:t>fragment</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evidence</a:t>
            </a:r>
            <a:r>
              <a:rPr lang="it-IT" sz="2000" baseline="0" dirty="0" smtClean="0"/>
              <a:t> of the web container start up </a:t>
            </a:r>
          </a:p>
          <a:p>
            <a:pPr marL="236901" indent="-236901">
              <a:buAutoNum type="arabicParenR"/>
            </a:pPr>
            <a:r>
              <a:rPr lang="it-IT" sz="2000" baseline="0" dirty="0" smtClean="0"/>
              <a:t>The </a:t>
            </a:r>
            <a:r>
              <a:rPr lang="it-IT" sz="2000" baseline="0" dirty="0" err="1" smtClean="0"/>
              <a:t>datasource</a:t>
            </a:r>
            <a:r>
              <a:rPr lang="it-IT" sz="2000" baseline="0" dirty="0" smtClean="0"/>
              <a:t> </a:t>
            </a:r>
            <a:r>
              <a:rPr lang="it-IT" sz="2000" baseline="0" dirty="0" err="1" smtClean="0"/>
              <a:t>resolution</a:t>
            </a:r>
            <a:r>
              <a:rPr lang="it-IT" sz="2000" baseline="0" dirty="0" smtClean="0"/>
              <a:t> </a:t>
            </a:r>
            <a:r>
              <a:rPr lang="it-IT" sz="2000" baseline="0" dirty="0" err="1" smtClean="0"/>
              <a:t>according</a:t>
            </a:r>
            <a:r>
              <a:rPr lang="it-IT" sz="2000" baseline="0" dirty="0" smtClean="0"/>
              <a:t> to the </a:t>
            </a:r>
            <a:r>
              <a:rPr lang="it-IT" sz="2000" baseline="0" dirty="0" err="1" smtClean="0"/>
              <a:t>properties</a:t>
            </a:r>
            <a:r>
              <a:rPr lang="it-IT" sz="2000" baseline="0" dirty="0" smtClean="0"/>
              <a:t> file </a:t>
            </a:r>
            <a:r>
              <a:rPr lang="it-IT" sz="2000" baseline="0" dirty="0" err="1" smtClean="0"/>
              <a:t>choosen</a:t>
            </a:r>
            <a:r>
              <a:rPr lang="it-IT" sz="2000" baseline="0" dirty="0" smtClean="0"/>
              <a:t> </a:t>
            </a:r>
            <a:r>
              <a:rPr lang="it-IT" sz="2000" baseline="0" dirty="0" err="1" smtClean="0"/>
              <a:t>at</a:t>
            </a:r>
            <a:r>
              <a:rPr lang="it-IT" sz="2000" baseline="0" dirty="0" smtClean="0"/>
              <a:t> start up</a:t>
            </a:r>
          </a:p>
          <a:p>
            <a:pPr marL="236901" indent="-236901">
              <a:buAutoNum type="arabicParenR"/>
            </a:pPr>
            <a:r>
              <a:rPr lang="it-IT" sz="2000" baseline="0" dirty="0" smtClean="0"/>
              <a:t>The </a:t>
            </a:r>
            <a:r>
              <a:rPr lang="it-IT" sz="2000" baseline="0" dirty="0" err="1" smtClean="0"/>
              <a:t>evidence</a:t>
            </a:r>
            <a:r>
              <a:rPr lang="it-IT" sz="2000" baseline="0" dirty="0" smtClean="0"/>
              <a:t> </a:t>
            </a:r>
            <a:r>
              <a:rPr lang="it-IT" sz="2000" baseline="0" dirty="0" err="1" smtClean="0"/>
              <a:t>that</a:t>
            </a:r>
            <a:r>
              <a:rPr lang="it-IT" sz="2000" baseline="0" dirty="0" smtClean="0"/>
              <a:t> the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r>
              <a:rPr lang="it-IT" sz="2000" baseline="0" dirty="0" err="1" smtClean="0"/>
              <a:t>has</a:t>
            </a:r>
            <a:r>
              <a:rPr lang="it-IT" sz="2000" baseline="0" dirty="0" smtClean="0"/>
              <a:t> </a:t>
            </a:r>
            <a:r>
              <a:rPr lang="it-IT" sz="2000" baseline="0" dirty="0" err="1" smtClean="0"/>
              <a:t>started</a:t>
            </a:r>
            <a:r>
              <a:rPr lang="it-IT" sz="2000" baseline="0" dirty="0" smtClean="0"/>
              <a:t> </a:t>
            </a:r>
            <a:r>
              <a:rPr lang="it-IT" sz="2000" baseline="0" dirty="0" err="1" smtClean="0"/>
              <a:t>correctly</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pPr defTabSz="947607">
              <a:defRPr/>
            </a:pPr>
            <a:r>
              <a:rPr lang="it-IT" sz="2000" baseline="0" dirty="0" smtClean="0"/>
              <a:t>[SEQUENCE]</a:t>
            </a:r>
          </a:p>
          <a:p>
            <a:pPr defTabSz="947607">
              <a:defRPr/>
            </a:pPr>
            <a:r>
              <a:rPr lang="it-IT" sz="2000" baseline="0" dirty="0" smtClean="0"/>
              <a:t>once the </a:t>
            </a:r>
            <a:r>
              <a:rPr lang="it-IT" sz="2000" baseline="0" dirty="0" err="1" smtClean="0"/>
              <a:t>developers</a:t>
            </a:r>
            <a:r>
              <a:rPr lang="it-IT" sz="2000" baseline="0" dirty="0" smtClean="0"/>
              <a:t> </a:t>
            </a:r>
            <a:r>
              <a:rPr lang="it-IT" sz="2000" baseline="0" dirty="0" err="1" smtClean="0"/>
              <a:t>have</a:t>
            </a:r>
            <a:r>
              <a:rPr lang="it-IT" sz="2000" baseline="0" dirty="0" smtClean="0"/>
              <a:t> </a:t>
            </a:r>
            <a:r>
              <a:rPr lang="it-IT" sz="2000" baseline="0" dirty="0" err="1" smtClean="0"/>
              <a:t>finished</a:t>
            </a:r>
            <a:r>
              <a:rPr lang="it-IT" sz="2000" baseline="0" dirty="0" smtClean="0"/>
              <a:t> </a:t>
            </a:r>
            <a:r>
              <a:rPr lang="it-IT" sz="2000" baseline="0" dirty="0" err="1" smtClean="0"/>
              <a:t>their</a:t>
            </a:r>
            <a:r>
              <a:rPr lang="it-IT" sz="2000" baseline="0" dirty="0" smtClean="0"/>
              <a:t> task of </a:t>
            </a:r>
            <a:r>
              <a:rPr lang="it-IT" sz="2000" baseline="0" dirty="0" err="1" smtClean="0"/>
              <a:t>committing</a:t>
            </a:r>
            <a:r>
              <a:rPr lang="it-IT" sz="2000" baseline="0" dirty="0" smtClean="0"/>
              <a:t> the </a:t>
            </a:r>
            <a:r>
              <a:rPr lang="it-IT" sz="2000" baseline="0" dirty="0" err="1" smtClean="0"/>
              <a:t>commit</a:t>
            </a:r>
            <a:r>
              <a:rPr lang="it-IT" sz="2000" baseline="0" dirty="0" smtClean="0"/>
              <a:t> master merge </a:t>
            </a:r>
            <a:r>
              <a:rPr lang="it-IT" sz="2000" baseline="0" dirty="0" err="1" smtClean="0"/>
              <a:t>their</a:t>
            </a:r>
            <a:r>
              <a:rPr lang="it-IT" sz="2000" baseline="0" dirty="0" smtClean="0"/>
              <a:t> code </a:t>
            </a:r>
            <a:r>
              <a:rPr lang="it-IT" sz="2000" baseline="0" dirty="0" err="1" smtClean="0"/>
              <a:t>into</a:t>
            </a:r>
            <a:r>
              <a:rPr lang="it-IT" sz="2000" baseline="0" dirty="0" smtClean="0"/>
              <a:t> an </a:t>
            </a:r>
            <a:r>
              <a:rPr lang="it-IT" sz="2000" baseline="0" dirty="0" err="1" smtClean="0"/>
              <a:t>integration</a:t>
            </a:r>
            <a:r>
              <a:rPr lang="it-IT" sz="2000" baseline="0" dirty="0" smtClean="0"/>
              <a:t> </a:t>
            </a:r>
            <a:r>
              <a:rPr lang="it-IT" sz="2000" baseline="0" dirty="0" err="1" smtClean="0"/>
              <a:t>branch</a:t>
            </a:r>
            <a:r>
              <a:rPr lang="it-IT" sz="2000" baseline="0" dirty="0" smtClean="0"/>
              <a:t> building the </a:t>
            </a:r>
            <a:r>
              <a:rPr lang="it-IT" sz="2000" baseline="0" dirty="0" err="1" smtClean="0"/>
              <a:t>executable</a:t>
            </a:r>
            <a:r>
              <a:rPr lang="it-IT" sz="2000" baseline="0" dirty="0" smtClean="0"/>
              <a:t> </a:t>
            </a:r>
            <a:r>
              <a:rPr lang="it-IT" sz="2000" baseline="0" dirty="0" err="1" smtClean="0"/>
              <a:t>artifacts</a:t>
            </a:r>
            <a:r>
              <a:rPr lang="it-IT" sz="2000" baseline="0" dirty="0" smtClean="0"/>
              <a:t>. </a:t>
            </a:r>
          </a:p>
          <a:p>
            <a:pPr defTabSz="947607">
              <a:defRPr/>
            </a:pPr>
            <a:r>
              <a:rPr lang="it-IT" sz="2000" baseline="0" dirty="0" err="1" smtClean="0"/>
              <a:t>Then</a:t>
            </a:r>
            <a:r>
              <a:rPr lang="it-IT" sz="2000" baseline="0" dirty="0" smtClean="0"/>
              <a:t> he </a:t>
            </a:r>
            <a:r>
              <a:rPr lang="it-IT" sz="2000" baseline="0" dirty="0" err="1" smtClean="0"/>
              <a:t>requests</a:t>
            </a:r>
            <a:r>
              <a:rPr lang="it-IT" sz="2000" baseline="0" dirty="0" smtClean="0"/>
              <a:t> the building of an image from </a:t>
            </a:r>
            <a:r>
              <a:rPr lang="it-IT" sz="2000" baseline="0" dirty="0" err="1" smtClean="0"/>
              <a:t>Docker</a:t>
            </a:r>
            <a:r>
              <a:rPr lang="it-IT" sz="2000" baseline="0" dirty="0" smtClean="0"/>
              <a:t>. </a:t>
            </a:r>
          </a:p>
          <a:p>
            <a:pPr defTabSz="947607">
              <a:defRPr/>
            </a:pPr>
            <a:r>
              <a:rPr lang="it-IT" sz="2000" baseline="0" dirty="0" smtClean="0"/>
              <a:t>Once the image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completed</a:t>
            </a:r>
            <a:r>
              <a:rPr lang="it-IT" sz="2000" baseline="0" dirty="0" smtClean="0"/>
              <a:t>, he </a:t>
            </a:r>
            <a:r>
              <a:rPr lang="it-IT" sz="2000" baseline="0" dirty="0" err="1" smtClean="0"/>
              <a:t>runs</a:t>
            </a:r>
            <a:r>
              <a:rPr lang="it-IT" sz="2000" baseline="0" dirty="0" smtClean="0"/>
              <a:t> the container in </a:t>
            </a:r>
            <a:r>
              <a:rPr lang="it-IT" sz="2000" baseline="0" dirty="0" err="1" smtClean="0"/>
              <a:t>order</a:t>
            </a:r>
            <a:r>
              <a:rPr lang="it-IT" sz="2000" baseline="0" dirty="0" smtClean="0"/>
              <a:t> to </a:t>
            </a:r>
            <a:r>
              <a:rPr lang="it-IT" sz="2000" baseline="0" dirty="0" err="1" smtClean="0"/>
              <a:t>execute</a:t>
            </a:r>
            <a:r>
              <a:rPr lang="it-IT" sz="2000" baseline="0" dirty="0" smtClean="0"/>
              <a:t> and </a:t>
            </a:r>
            <a:r>
              <a:rPr lang="it-IT" sz="2000" baseline="0" dirty="0" err="1" smtClean="0"/>
              <a:t>carry</a:t>
            </a:r>
            <a:r>
              <a:rPr lang="it-IT" sz="2000" baseline="0" dirty="0" smtClean="0"/>
              <a:t> out the </a:t>
            </a:r>
            <a:r>
              <a:rPr lang="it-IT" sz="2000" baseline="0" dirty="0" err="1" smtClean="0"/>
              <a:t>integration</a:t>
            </a:r>
            <a:r>
              <a:rPr lang="it-IT" sz="2000" baseline="0" dirty="0" smtClean="0"/>
              <a:t> test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the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a:t>The gathering of requirements is the first phase of the lifecycle process. </a:t>
            </a:r>
          </a:p>
          <a:p>
            <a:pPr defTabSz="947607">
              <a:defRPr/>
            </a:pPr>
            <a:r>
              <a:rPr lang="en-US" sz="2400" dirty="0"/>
              <a:t>Requirements could be classified  in Functional, technical and project management 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a:t>List of </a:t>
            </a:r>
            <a:r>
              <a:rPr lang="it-IT" sz="1600" dirty="0" err="1"/>
              <a:t>available</a:t>
            </a:r>
            <a:r>
              <a:rPr lang="it-IT" sz="1600" dirty="0"/>
              <a:t> </a:t>
            </a:r>
            <a:r>
              <a:rPr lang="it-IT" sz="1600" dirty="0" smtClean="0"/>
              <a:t>images in the </a:t>
            </a:r>
            <a:r>
              <a:rPr lang="it-IT" sz="1600" dirty="0" err="1" smtClean="0"/>
              <a:t>system</a:t>
            </a:r>
            <a:endParaRPr lang="it-IT" sz="1600" dirty="0"/>
          </a:p>
          <a:p>
            <a:pPr lvl="1"/>
            <a:r>
              <a:rPr lang="it-IT" sz="1600" dirty="0" err="1" smtClean="0"/>
              <a:t>We</a:t>
            </a:r>
            <a:r>
              <a:rPr lang="it-IT" sz="1600" dirty="0" smtClean="0"/>
              <a:t> </a:t>
            </a:r>
            <a:r>
              <a:rPr lang="it-IT" sz="1600" dirty="0" err="1" smtClean="0"/>
              <a:t>have</a:t>
            </a:r>
            <a:r>
              <a:rPr lang="it-IT" sz="1600" dirty="0" smtClean="0"/>
              <a:t> </a:t>
            </a:r>
            <a:r>
              <a:rPr lang="it-IT" sz="1600" dirty="0" err="1" smtClean="0"/>
              <a:t>Two</a:t>
            </a:r>
            <a:r>
              <a:rPr lang="it-IT" sz="1600" dirty="0" smtClean="0"/>
              <a:t> </a:t>
            </a:r>
            <a:r>
              <a:rPr lang="it-IT" sz="1600" dirty="0"/>
              <a:t>base </a:t>
            </a:r>
            <a:r>
              <a:rPr lang="it-IT" sz="1600" dirty="0" smtClean="0"/>
              <a:t>images:</a:t>
            </a:r>
            <a:endParaRPr lang="it-IT" sz="1600" dirty="0"/>
          </a:p>
          <a:p>
            <a:pPr lvl="2"/>
            <a:r>
              <a:rPr lang="it-IT" sz="1600" dirty="0"/>
              <a:t>Java</a:t>
            </a:r>
          </a:p>
          <a:p>
            <a:pPr lvl="2"/>
            <a:r>
              <a:rPr lang="it-IT" sz="1600" dirty="0" err="1" smtClean="0"/>
              <a:t>MySql</a:t>
            </a:r>
            <a:endParaRPr lang="it-IT" sz="1600" dirty="0"/>
          </a:p>
          <a:p>
            <a:pPr lvl="1"/>
            <a:r>
              <a:rPr lang="it-IT" sz="1600" dirty="0" err="1" smtClean="0"/>
              <a:t>Then</a:t>
            </a:r>
            <a:r>
              <a:rPr lang="it-IT" sz="1600" baseline="0" dirty="0" smtClean="0"/>
              <a:t> the </a:t>
            </a:r>
            <a:r>
              <a:rPr lang="it-IT" sz="1600" dirty="0" smtClean="0"/>
              <a:t>new image </a:t>
            </a:r>
            <a:r>
              <a:rPr lang="it-IT" sz="1600" dirty="0" err="1" smtClean="0"/>
              <a:t>that</a:t>
            </a:r>
            <a:r>
              <a:rPr lang="it-IT" sz="1600" baseline="0" dirty="0" smtClean="0"/>
              <a:t> </a:t>
            </a:r>
            <a:r>
              <a:rPr lang="it-IT" sz="1600" baseline="0" dirty="0" err="1" smtClean="0"/>
              <a:t>corresponds</a:t>
            </a:r>
            <a:r>
              <a:rPr lang="it-IT" sz="1600" baseline="0" dirty="0" smtClean="0"/>
              <a:t> to the </a:t>
            </a:r>
            <a:r>
              <a:rPr lang="it-IT" sz="1600" baseline="0" dirty="0" err="1" smtClean="0"/>
              <a:t>newly</a:t>
            </a:r>
            <a:r>
              <a:rPr lang="it-IT" sz="1600" baseline="0" dirty="0" smtClean="0"/>
              <a:t> </a:t>
            </a:r>
            <a:r>
              <a:rPr lang="it-IT" sz="1600" baseline="0" dirty="0" err="1" smtClean="0"/>
              <a:t>compiled</a:t>
            </a:r>
            <a:r>
              <a:rPr lang="it-IT" sz="1600" baseline="0" dirty="0" smtClean="0"/>
              <a:t> </a:t>
            </a:r>
            <a:r>
              <a:rPr lang="it-IT" sz="1600" dirty="0" err="1" smtClean="0"/>
              <a:t>microservice</a:t>
            </a:r>
            <a:endParaRPr lang="it-IT" sz="1600" dirty="0"/>
          </a:p>
          <a:p>
            <a:pPr lvl="1"/>
            <a:endParaRPr lang="it-IT" sz="1600"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dirty="0"/>
          </a:p>
          <a:p>
            <a:pPr defTabSz="947607">
              <a:defRPr/>
            </a:pPr>
            <a:r>
              <a:rPr lang="it-IT" sz="1600" dirty="0" err="1" smtClean="0"/>
              <a:t>Next</a:t>
            </a:r>
            <a:r>
              <a:rPr lang="it-IT" sz="1600" dirty="0" smtClean="0"/>
              <a:t>, the </a:t>
            </a:r>
            <a:r>
              <a:rPr lang="it-IT" sz="1600" dirty="0" err="1" smtClean="0"/>
              <a:t>specifications</a:t>
            </a:r>
            <a:r>
              <a:rPr lang="it-IT" sz="1600" baseline="0" dirty="0" smtClean="0"/>
              <a:t> of the </a:t>
            </a:r>
            <a:r>
              <a:rPr lang="it-IT" sz="1600" baseline="0" dirty="0" err="1" smtClean="0"/>
              <a:t>command</a:t>
            </a:r>
            <a:r>
              <a:rPr lang="it-IT" sz="1600" baseline="0" dirty="0" smtClean="0"/>
              <a:t> </a:t>
            </a:r>
            <a:r>
              <a:rPr lang="it-IT" sz="1600" baseline="0" dirty="0" err="1" smtClean="0"/>
              <a:t>l</a:t>
            </a:r>
            <a:r>
              <a:rPr lang="it-IT" sz="1600" dirty="0" err="1" smtClean="0"/>
              <a:t>ines</a:t>
            </a:r>
            <a:r>
              <a:rPr lang="it-IT" sz="1600" dirty="0" smtClean="0"/>
              <a:t> are:</a:t>
            </a:r>
            <a:endParaRPr lang="it-IT" sz="1600" dirty="0"/>
          </a:p>
          <a:p>
            <a:pPr marL="473804" indent="-473804">
              <a:buFont typeface="+mj-lt"/>
              <a:buAutoNum type="arabicPeriod"/>
            </a:pPr>
            <a:r>
              <a:rPr lang="it-IT" sz="1600" dirty="0"/>
              <a:t>Container </a:t>
            </a:r>
            <a:r>
              <a:rPr lang="it-IT" sz="1600" dirty="0" err="1"/>
              <a:t>name</a:t>
            </a:r>
            <a:r>
              <a:rPr lang="it-IT" sz="1600" dirty="0"/>
              <a:t> </a:t>
            </a:r>
          </a:p>
          <a:p>
            <a:pPr marL="473804" indent="-473804">
              <a:buFont typeface="+mj-lt"/>
              <a:buAutoNum type="arabicPeriod"/>
            </a:pPr>
            <a:r>
              <a:rPr lang="it-IT" sz="1600" dirty="0"/>
              <a:t>-d </a:t>
            </a:r>
            <a:r>
              <a:rPr lang="it-IT" sz="1600" dirty="0" err="1" smtClean="0"/>
              <a:t>corresponds</a:t>
            </a:r>
            <a:r>
              <a:rPr lang="it-IT" sz="1600" dirty="0" smtClean="0"/>
              <a:t> to</a:t>
            </a:r>
            <a:r>
              <a:rPr lang="it-IT" sz="1600" baseline="0" dirty="0" smtClean="0"/>
              <a:t> </a:t>
            </a:r>
            <a:r>
              <a:rPr lang="it-IT" sz="1600" dirty="0" err="1" smtClean="0"/>
              <a:t>demon</a:t>
            </a:r>
            <a:r>
              <a:rPr lang="it-IT" sz="1600" dirty="0" smtClean="0"/>
              <a:t> mode of </a:t>
            </a:r>
            <a:r>
              <a:rPr lang="it-IT" sz="1600" dirty="0" err="1" smtClean="0"/>
              <a:t>execution</a:t>
            </a:r>
            <a:endParaRPr lang="it-IT" sz="1600" dirty="0"/>
          </a:p>
          <a:p>
            <a:pPr marL="473804" indent="-473804">
              <a:buFont typeface="+mj-lt"/>
              <a:buAutoNum type="arabicPeriod"/>
            </a:pPr>
            <a:r>
              <a:rPr lang="it-IT" sz="1600" dirty="0"/>
              <a:t>-p </a:t>
            </a:r>
            <a:r>
              <a:rPr lang="it-IT" sz="1600" dirty="0" err="1"/>
              <a:t>is</a:t>
            </a:r>
            <a:r>
              <a:rPr lang="it-IT" sz="1600" dirty="0"/>
              <a:t> the </a:t>
            </a:r>
            <a:r>
              <a:rPr lang="it-IT" sz="1600" dirty="0" err="1"/>
              <a:t>parameter</a:t>
            </a:r>
            <a:r>
              <a:rPr lang="it-IT" sz="1600" dirty="0"/>
              <a:t> </a:t>
            </a:r>
            <a:r>
              <a:rPr lang="it-IT" sz="1600" dirty="0" smtClean="0"/>
              <a:t>of </a:t>
            </a:r>
            <a:r>
              <a:rPr lang="en-US" sz="1600" dirty="0" smtClean="0"/>
              <a:t>port </a:t>
            </a:r>
            <a:r>
              <a:rPr lang="en-US" sz="1600" dirty="0"/>
              <a:t>mapping that associates a host port with a container port</a:t>
            </a:r>
            <a:r>
              <a:rPr lang="en-US" sz="1600" dirty="0" smtClean="0"/>
              <a:t>.</a:t>
            </a:r>
            <a:endParaRPr lang="it-IT" sz="1600" dirty="0"/>
          </a:p>
          <a:p>
            <a:pPr marL="236901" indent="-236901">
              <a:buFont typeface="+mj-lt"/>
              <a:buAutoNum type="arabicPeriod"/>
            </a:pPr>
            <a:r>
              <a:rPr lang="it-IT" sz="1600" dirty="0" smtClean="0"/>
              <a:t>The last </a:t>
            </a:r>
            <a:r>
              <a:rPr lang="it-IT" sz="1600" dirty="0" err="1" smtClean="0"/>
              <a:t>is</a:t>
            </a:r>
            <a:r>
              <a:rPr lang="it-IT" sz="1600" dirty="0" smtClean="0"/>
              <a:t> the Image </a:t>
            </a:r>
            <a:r>
              <a:rPr lang="it-IT" sz="1600" dirty="0" err="1"/>
              <a:t>name</a:t>
            </a:r>
            <a:r>
              <a:rPr lang="it-IT" sz="1600" dirty="0"/>
              <a:t> </a:t>
            </a:r>
            <a:endParaRPr lang="it-IT" sz="1600" dirty="0" smtClean="0"/>
          </a:p>
          <a:p>
            <a:pPr marL="0" indent="0">
              <a:buFont typeface="+mj-lt"/>
              <a:buNone/>
            </a:pPr>
            <a:endParaRPr lang="it-IT" sz="1600" dirty="0" smtClean="0"/>
          </a:p>
          <a:p>
            <a:pPr marL="0" indent="0">
              <a:buFont typeface="+mj-lt"/>
              <a:buNone/>
            </a:pPr>
            <a:r>
              <a:rPr lang="it-IT" sz="1600" dirty="0" err="1" smtClean="0"/>
              <a:t>Finally</a:t>
            </a:r>
            <a:r>
              <a:rPr lang="it-IT" sz="1600" dirty="0" smtClean="0"/>
              <a:t>,</a:t>
            </a:r>
            <a:r>
              <a:rPr lang="it-IT" sz="1600" baseline="0" dirty="0" smtClean="0"/>
              <a:t> the </a:t>
            </a:r>
            <a:r>
              <a:rPr lang="it-IT" sz="1600" baseline="0" dirty="0" err="1" smtClean="0"/>
              <a:t>instructions</a:t>
            </a:r>
            <a:r>
              <a:rPr lang="it-IT" sz="1600" baseline="0" dirty="0" smtClean="0"/>
              <a:t> </a:t>
            </a:r>
            <a:r>
              <a:rPr lang="it-IT" sz="1600" baseline="0" dirty="0" err="1" smtClean="0"/>
              <a:t>necessary</a:t>
            </a:r>
            <a:r>
              <a:rPr lang="it-IT" sz="1600" baseline="0" dirty="0" smtClean="0"/>
              <a:t> to </a:t>
            </a:r>
            <a:r>
              <a:rPr lang="it-IT" sz="1600" baseline="0" dirty="0" err="1" smtClean="0"/>
              <a:t>obtain</a:t>
            </a:r>
            <a:r>
              <a:rPr lang="it-IT" sz="1600" baseline="0" dirty="0" smtClean="0"/>
              <a:t> the list of </a:t>
            </a:r>
            <a:r>
              <a:rPr lang="it-IT" sz="1600" baseline="0" dirty="0" err="1" smtClean="0"/>
              <a:t>available</a:t>
            </a:r>
            <a:r>
              <a:rPr lang="it-IT" sz="1600" baseline="0" dirty="0" smtClean="0"/>
              <a:t> images and containers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900" dirty="0" smtClean="0"/>
              <a:t>This is a SEQUENCE DIAGRAM of the QUALITY ASSURANCE process  </a:t>
            </a:r>
          </a:p>
          <a:p>
            <a:r>
              <a:rPr lang="en-US" sz="1900" dirty="0" smtClean="0"/>
              <a:t>It starts at the end of the integration test. </a:t>
            </a:r>
          </a:p>
          <a:p>
            <a:pPr marL="473804" indent="-473804">
              <a:buFont typeface="+mj-lt"/>
              <a:buAutoNum type="arabicPeriod"/>
            </a:pPr>
            <a:r>
              <a:rPr lang="en-US" sz="1900" b="1" dirty="0" smtClean="0"/>
              <a:t>The commit master promotes the integrated code to the QA Branch </a:t>
            </a:r>
          </a:p>
          <a:p>
            <a:pPr marL="473804" indent="-473804">
              <a:buFont typeface="+mj-lt"/>
              <a:buAutoNum type="arabicPeriod"/>
            </a:pPr>
            <a:r>
              <a:rPr lang="en-US" sz="19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900" b="1" dirty="0" smtClean="0"/>
              <a:t>	</a:t>
            </a:r>
            <a:r>
              <a:rPr lang="en-US" sz="1800" b="1" dirty="0" smtClean="0"/>
              <a:t>[GOTO DEVELOPMENT</a:t>
            </a:r>
            <a:r>
              <a:rPr lang="en-US" sz="1800" b="1" baseline="0" dirty="0" smtClean="0"/>
              <a:t> ENV AND START A JENKINS BUILD</a:t>
            </a:r>
            <a:r>
              <a:rPr lang="en-US" sz="1800" b="1" dirty="0" smtClean="0"/>
              <a:t>]</a:t>
            </a:r>
          </a:p>
          <a:p>
            <a:pPr marL="473804" indent="-473804">
              <a:buFont typeface="+mj-lt"/>
              <a:buAutoNum type="arabicPeriod"/>
            </a:pPr>
            <a:r>
              <a:rPr lang="en-US" sz="1900" b="1" dirty="0" smtClean="0"/>
              <a:t>Next, Jenkins builds the executable artifacts</a:t>
            </a:r>
          </a:p>
          <a:p>
            <a:pPr marL="473804" indent="-473804">
              <a:buFont typeface="+mj-lt"/>
              <a:buAutoNum type="arabicPeriod"/>
            </a:pPr>
            <a:r>
              <a:rPr lang="en-US" sz="1900" b="1" dirty="0" smtClean="0"/>
              <a:t>Then, Jenkins publishes the </a:t>
            </a:r>
            <a:r>
              <a:rPr lang="en-US" sz="1900" b="1" dirty="0" err="1" smtClean="0"/>
              <a:t>dockerfile</a:t>
            </a:r>
            <a:r>
              <a:rPr lang="en-US" sz="1900" b="1" dirty="0" smtClean="0"/>
              <a:t> and the executable artifacts to </a:t>
            </a:r>
            <a:r>
              <a:rPr lang="en-US" sz="1900" b="1" dirty="0" err="1" smtClean="0"/>
              <a:t>GitHub</a:t>
            </a:r>
            <a:r>
              <a:rPr lang="en-US" sz="1900" b="1" dirty="0" smtClean="0"/>
              <a:t> </a:t>
            </a:r>
          </a:p>
          <a:p>
            <a:pPr marL="473804" indent="-473804">
              <a:buFont typeface="+mj-lt"/>
              <a:buAutoNum type="arabicPeriod"/>
            </a:pPr>
            <a:r>
              <a:rPr lang="en-US" sz="1900" b="1" dirty="0" smtClean="0"/>
              <a:t>Next, The commit master triggers a </a:t>
            </a:r>
            <a:r>
              <a:rPr lang="en-US" sz="1900" b="1" dirty="0" err="1" smtClean="0"/>
              <a:t>DockerHub</a:t>
            </a:r>
            <a:r>
              <a:rPr lang="en-US" sz="1900" b="1" dirty="0" smtClean="0"/>
              <a:t> build based on the recently published </a:t>
            </a:r>
            <a:r>
              <a:rPr lang="en-US" sz="1900" b="1" dirty="0" err="1" smtClean="0"/>
              <a:t>Dockerfile</a:t>
            </a:r>
            <a:endParaRPr lang="en-US" sz="19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900" b="1" dirty="0" smtClean="0"/>
              <a:t>	</a:t>
            </a:r>
            <a:r>
              <a:rPr lang="en-US" sz="2000" b="1" dirty="0" smtClean="0"/>
              <a:t>[GOTO DEVELOPMENT</a:t>
            </a:r>
            <a:r>
              <a:rPr lang="en-US" sz="2000" b="1" baseline="0" dirty="0" smtClean="0"/>
              <a:t> ENV AND START A DOCKERHUB BUILD</a:t>
            </a:r>
            <a:r>
              <a:rPr lang="en-US" sz="2000" b="1" dirty="0" smtClean="0"/>
              <a:t>]</a:t>
            </a:r>
          </a:p>
          <a:p>
            <a:pPr marL="473804" indent="-473804">
              <a:buFont typeface="+mj-lt"/>
              <a:buAutoNum type="arabicPeriod"/>
            </a:pPr>
            <a:r>
              <a:rPr lang="en-US" sz="1900" b="1" dirty="0" err="1" smtClean="0"/>
              <a:t>DockerHub</a:t>
            </a:r>
            <a:r>
              <a:rPr lang="en-US" sz="1900" b="1" dirty="0" smtClean="0"/>
              <a:t> then gets the </a:t>
            </a:r>
            <a:r>
              <a:rPr lang="en-US" sz="1900" b="1" dirty="0" err="1" smtClean="0"/>
              <a:t>Dockerfile</a:t>
            </a:r>
            <a:r>
              <a:rPr lang="en-US" sz="1900" b="1" dirty="0" smtClean="0"/>
              <a:t>  from GITHUB</a:t>
            </a:r>
          </a:p>
          <a:p>
            <a:pPr marL="473804" indent="-473804">
              <a:buFont typeface="+mj-lt"/>
              <a:buAutoNum type="arabicPeriod"/>
            </a:pPr>
            <a:r>
              <a:rPr lang="en-US" sz="1900" b="1" dirty="0" smtClean="0"/>
              <a:t>When the build process is finished, the Test manager will be able to pull the image in order to execute the QA Test</a:t>
            </a:r>
          </a:p>
          <a:p>
            <a:pPr marL="473804" indent="-473804">
              <a:buFont typeface="+mj-lt"/>
              <a:buAutoNum type="arabicPeriod"/>
            </a:pPr>
            <a:endParaRPr lang="en-US" sz="1900" b="1" dirty="0" smtClean="0"/>
          </a:p>
          <a:p>
            <a:pPr marL="236901" indent="-236901">
              <a:buFont typeface="+mj-lt"/>
              <a:buAutoNum type="arabicPeriod"/>
            </a:pPr>
            <a:endParaRPr lang="it-IT" sz="19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build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the</a:t>
            </a:r>
            <a:r>
              <a:rPr lang="it-IT" sz="2000" dirty="0" smtClean="0"/>
              <a:t>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dirty="0" smtClean="0"/>
              <a:t>In </a:t>
            </a:r>
            <a:r>
              <a:rPr lang="it-IT" sz="2000" strike="sngStrike" dirty="0" err="1" smtClean="0"/>
              <a:t>this</a:t>
            </a:r>
            <a:r>
              <a:rPr lang="it-IT" sz="2000" strike="sngStrike" dirty="0" smtClean="0"/>
              <a:t> </a:t>
            </a:r>
            <a:r>
              <a:rPr lang="it-IT" sz="2000" strike="sngStrike" baseline="0" dirty="0" err="1" smtClean="0"/>
              <a:t>fragment</a:t>
            </a:r>
            <a:r>
              <a:rPr lang="it-IT" sz="2000" strike="sngStrike" baseline="0" dirty="0" smtClean="0"/>
              <a:t> of the </a:t>
            </a:r>
            <a:r>
              <a:rPr lang="it-IT" sz="2000" strike="sngStrike" baseline="0" dirty="0" err="1" smtClean="0"/>
              <a:t>maven</a:t>
            </a:r>
            <a:r>
              <a:rPr lang="it-IT" sz="2000" strike="sngStrike" baseline="0" dirty="0" smtClean="0"/>
              <a:t> </a:t>
            </a:r>
            <a:r>
              <a:rPr lang="it-IT" sz="2000" strike="sngStrike" baseline="0" dirty="0" err="1" smtClean="0"/>
              <a:t>build</a:t>
            </a:r>
            <a:r>
              <a:rPr lang="it-IT" sz="2000" strike="sngStrike" baseline="0" dirty="0" smtClean="0"/>
              <a:t> </a:t>
            </a:r>
            <a:r>
              <a:rPr lang="it-IT" sz="2000" strike="sngStrike" baseline="0" dirty="0" err="1" smtClean="0"/>
              <a:t>descriptor</a:t>
            </a:r>
            <a:r>
              <a:rPr lang="it-IT" sz="2000" strike="sngStrike" baseline="0" dirty="0" smtClean="0"/>
              <a:t> ,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the </a:t>
            </a:r>
            <a:r>
              <a:rPr lang="it-IT" sz="2000" strike="sngStrike" baseline="0" dirty="0" err="1" smtClean="0"/>
              <a:t>Maven</a:t>
            </a:r>
            <a:r>
              <a:rPr lang="it-IT" sz="2000" strike="sngStrike" baseline="0" dirty="0" smtClean="0"/>
              <a:t> </a:t>
            </a:r>
            <a:r>
              <a:rPr lang="it-IT" sz="2000" strike="sngStrike" baseline="0" dirty="0" err="1" smtClean="0"/>
              <a:t>GitHub</a:t>
            </a:r>
            <a:r>
              <a:rPr lang="it-IT" sz="2000" strike="sngStrike" baseline="0" dirty="0" smtClean="0"/>
              <a:t> Plug-in </a:t>
            </a:r>
            <a:r>
              <a:rPr lang="it-IT" sz="2000" strike="sngStrike" baseline="0" dirty="0" err="1" smtClean="0"/>
              <a:t>configuration</a:t>
            </a:r>
            <a:r>
              <a:rPr lang="it-IT" sz="2000" strike="sngStrike" baseline="0" dirty="0" smtClean="0"/>
              <a:t> b</a:t>
            </a:r>
            <a:r>
              <a:rPr lang="it-IT" sz="2000" strike="sngStrike" dirty="0" smtClean="0"/>
              <a:t>y </a:t>
            </a:r>
            <a:r>
              <a:rPr lang="it-IT" sz="2000" strike="sngStrike" dirty="0" err="1" smtClean="0"/>
              <a:t>which</a:t>
            </a:r>
            <a:r>
              <a:rPr lang="it-IT" sz="2000" strike="sngStrike" dirty="0" smtClean="0"/>
              <a:t> </a:t>
            </a:r>
            <a:r>
              <a:rPr lang="it-IT" sz="2000" strike="sngStrike" dirty="0" err="1" smtClean="0"/>
              <a:t>promote</a:t>
            </a:r>
            <a:r>
              <a:rPr lang="it-IT" sz="2000" strike="sngStrike" dirty="0" smtClean="0"/>
              <a:t> to</a:t>
            </a:r>
            <a:r>
              <a:rPr lang="it-IT" sz="2000" strike="sngStrike" baseline="0" dirty="0" smtClean="0"/>
              <a:t> a </a:t>
            </a:r>
            <a:r>
              <a:rPr lang="it-IT" sz="2000" strike="sngStrike" baseline="0" dirty="0" err="1" smtClean="0"/>
              <a:t>github</a:t>
            </a:r>
            <a:r>
              <a:rPr lang="it-IT" sz="2000" strike="sngStrike" baseline="0" dirty="0" smtClean="0"/>
              <a:t> </a:t>
            </a:r>
            <a:r>
              <a:rPr lang="it-IT" sz="2000" strike="sngStrike" baseline="0" dirty="0" err="1" smtClean="0"/>
              <a:t>repository</a:t>
            </a:r>
            <a:r>
              <a:rPr lang="it-IT" sz="2000" strike="sngStrike" dirty="0" smtClean="0"/>
              <a:t> the</a:t>
            </a:r>
            <a:r>
              <a:rPr lang="it-IT" sz="2000" strike="sngStrike" baseline="0" dirty="0" smtClean="0"/>
              <a:t> </a:t>
            </a:r>
            <a:r>
              <a:rPr lang="it-IT" sz="2000" strike="sngStrike" baseline="0" dirty="0" err="1" smtClean="0"/>
              <a:t>built</a:t>
            </a:r>
            <a:r>
              <a:rPr lang="it-IT" sz="2000" strike="sngStrike" baseline="0" dirty="0" smtClean="0"/>
              <a:t> </a:t>
            </a:r>
            <a:r>
              <a:rPr lang="it-IT" sz="2000" strike="sngStrike" baseline="0" dirty="0" err="1" smtClean="0"/>
              <a:t>artifacts</a:t>
            </a:r>
            <a:r>
              <a:rPr lang="it-IT" sz="2000" strike="sngStrike" baseline="0" dirty="0" smtClean="0"/>
              <a:t> and the </a:t>
            </a:r>
            <a:r>
              <a:rPr lang="it-IT" sz="2000" strike="sngStrike" baseline="0" dirty="0" err="1" smtClean="0"/>
              <a:t>dockerfile</a:t>
            </a:r>
            <a:endParaRPr lang="it-IT" sz="2000" strike="sngStrike" baseline="0" dirty="0" smtClean="0"/>
          </a:p>
          <a:p>
            <a:endParaRPr lang="it-IT" sz="2000" baseline="0" dirty="0" smtClean="0"/>
          </a:p>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a:t>
            </a:r>
            <a:r>
              <a:rPr lang="it-IT" sz="2400" dirty="0" err="1" smtClean="0"/>
              <a:t>build</a:t>
            </a:r>
            <a:r>
              <a:rPr lang="it-IT" sz="2400" dirty="0" smtClean="0"/>
              <a:t>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r>
              <a:rPr lang="it-IT" sz="2400" dirty="0" smtClean="0"/>
              <a:t> </a:t>
            </a:r>
            <a:r>
              <a:rPr lang="it-IT" sz="2400" dirty="0" err="1" smtClean="0"/>
              <a:t>Paas</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scenario the use of </a:t>
            </a:r>
            <a:r>
              <a:rPr lang="it-IT" sz="1800" dirty="0" err="1"/>
              <a:t>convenient</a:t>
            </a:r>
            <a:r>
              <a:rPr lang="it-IT" sz="1800" dirty="0"/>
              <a:t> 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a:t>approch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a:t>approach</a:t>
            </a:r>
            <a:r>
              <a:rPr lang="it-IT" sz="1800" dirty="0"/>
              <a:t> 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a:t>need</a:t>
            </a:r>
            <a:r>
              <a:rPr lang="it-IT" sz="1800" dirty="0"/>
              <a:t> (neo4j for social </a:t>
            </a:r>
            <a:r>
              <a:rPr lang="it-IT" sz="1800" dirty="0" err="1"/>
              <a:t>graph</a:t>
            </a:r>
            <a:r>
              <a:rPr lang="it-IT" sz="1800" dirty="0"/>
              <a:t>, </a:t>
            </a:r>
            <a:r>
              <a:rPr lang="it-IT" sz="1800" dirty="0" err="1"/>
              <a:t>elasticsearch</a:t>
            </a:r>
            <a:r>
              <a:rPr lang="it-IT" sz="1800" dirty="0"/>
              <a:t> for text </a:t>
            </a:r>
            <a:r>
              <a:rPr lang="it-IT" sz="1800" dirty="0" err="1"/>
              <a:t>serches</a:t>
            </a:r>
            <a:r>
              <a:rPr lang="it-IT" sz="1800" dirty="0"/>
              <a:t>, </a:t>
            </a:r>
            <a:r>
              <a:rPr lang="it-IT" sz="1800" dirty="0" err="1"/>
              <a:t>etc</a:t>
            </a:r>
            <a:r>
              <a:rPr lang="it-IT" sz="1800" dirty="0"/>
              <a:t>) </a:t>
            </a:r>
            <a:r>
              <a:rPr lang="it-IT" sz="1800" dirty="0" err="1"/>
              <a:t>obtaining</a:t>
            </a:r>
            <a:r>
              <a:rPr lang="it-IT" sz="1800" dirty="0"/>
              <a:t> the </a:t>
            </a:r>
            <a:r>
              <a:rPr lang="it-IT" sz="1800" dirty="0" err="1"/>
              <a:t>better</a:t>
            </a:r>
            <a:r>
              <a:rPr lang="it-IT" sz="1800" dirty="0"/>
              <a:t> 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introduce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service,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a:t>transaction</a:t>
            </a:r>
            <a:r>
              <a:rPr lang="it-IT" sz="1800" dirty="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r>
              <a:rPr lang="en-US" dirty="0"/>
              <a:t>An event-driven architecture is the mechanism that will ensure data consistency across services, by means of e a dedicated broker that will be in charge of distributing the events </a:t>
            </a:r>
          </a:p>
          <a:p>
            <a:endParaRPr lang="en-US" dirty="0"/>
          </a:p>
          <a:p>
            <a:r>
              <a:rPr lang="en-US" dirty="0"/>
              <a:t>Each service publishes an event whenever it </a:t>
            </a:r>
            <a:r>
              <a:rPr lang="en-US" dirty="0" smtClean="0"/>
              <a:t>updates </a:t>
            </a:r>
            <a:r>
              <a:rPr lang="en-US" dirty="0"/>
              <a:t>it’s data. Other service subscribe to these  events and when an event is received, the subscriber service will update it’s data</a:t>
            </a:r>
            <a:endParaRPr lang="it-IT" b="1" dirty="0"/>
          </a:p>
          <a:p>
            <a:endParaRPr lang="en-US" dirty="0"/>
          </a:p>
          <a:p>
            <a:r>
              <a:rPr lang="en-US" dirty="0"/>
              <a:t>In this way an application is enabled to maintain data consistency across multiple services without using distributed transactions</a:t>
            </a:r>
          </a:p>
          <a:p>
            <a:endParaRPr lang="en-US" dirty="0"/>
          </a:p>
          <a:p>
            <a:r>
              <a:rPr lang="en-US" dirty="0"/>
              <a:t>This solution has the following drawbacks:</a:t>
            </a:r>
            <a:endParaRPr lang="it-IT" dirty="0"/>
          </a:p>
          <a:p>
            <a:pPr lvl="1"/>
            <a:r>
              <a:rPr lang="en-US" dirty="0"/>
              <a:t>A more complex programming model</a:t>
            </a:r>
          </a:p>
          <a:p>
            <a:pPr lvl="1"/>
            <a:r>
              <a:rPr lang="en-US" dirty="0"/>
              <a:t>An overhead of </a:t>
            </a:r>
            <a:r>
              <a:rPr lang="en-US" dirty="0" smtClean="0"/>
              <a:t>management due to the introduction of a message broker</a:t>
            </a:r>
            <a:endParaRPr lang="en-US" dirty="0"/>
          </a:p>
          <a:p>
            <a:pPr lvl="1"/>
            <a:r>
              <a:rPr lang="it-IT" dirty="0"/>
              <a:t>The </a:t>
            </a:r>
            <a:r>
              <a:rPr lang="it-IT" dirty="0" err="1"/>
              <a:t>need</a:t>
            </a:r>
            <a:r>
              <a:rPr lang="it-IT" dirty="0"/>
              <a:t> of </a:t>
            </a:r>
            <a:r>
              <a:rPr lang="it-IT" dirty="0" err="1"/>
              <a:t>implementing</a:t>
            </a:r>
            <a:r>
              <a:rPr lang="it-IT" dirty="0"/>
              <a:t> </a:t>
            </a:r>
            <a:r>
              <a:rPr lang="it-IT" dirty="0" err="1"/>
              <a:t>compensating</a:t>
            </a:r>
            <a:r>
              <a:rPr lang="it-IT" dirty="0"/>
              <a:t> </a:t>
            </a:r>
            <a:r>
              <a:rPr lang="it-IT" dirty="0" err="1"/>
              <a:t>transactions</a:t>
            </a:r>
            <a:r>
              <a:rPr lang="it-IT" dirty="0"/>
              <a:t> to </a:t>
            </a:r>
            <a:r>
              <a:rPr lang="it-IT" dirty="0" err="1"/>
              <a:t>recover</a:t>
            </a:r>
            <a:r>
              <a:rPr lang="it-IT" dirty="0"/>
              <a:t> from </a:t>
            </a:r>
            <a:r>
              <a:rPr lang="it-IT" dirty="0" err="1"/>
              <a:t>application</a:t>
            </a:r>
            <a:r>
              <a:rPr lang="it-IT" dirty="0"/>
              <a:t> and/or </a:t>
            </a:r>
            <a:r>
              <a:rPr lang="it-IT" dirty="0" err="1"/>
              <a:t>infrastructure</a:t>
            </a:r>
            <a:r>
              <a:rPr lang="it-IT" dirty="0"/>
              <a:t> </a:t>
            </a:r>
            <a:r>
              <a:rPr lang="it-IT" dirty="0" err="1"/>
              <a:t>failures</a:t>
            </a:r>
            <a:endParaRPr lang="it-IT" dirty="0"/>
          </a:p>
          <a:p>
            <a:pPr lvl="1"/>
            <a:r>
              <a:rPr lang="it-IT" dirty="0"/>
              <a:t>The </a:t>
            </a:r>
            <a:r>
              <a:rPr lang="it-IT" dirty="0" err="1"/>
              <a:t>need</a:t>
            </a:r>
            <a:r>
              <a:rPr lang="it-IT" dirty="0"/>
              <a:t> </a:t>
            </a:r>
            <a:r>
              <a:rPr lang="it-IT" dirty="0" err="1"/>
              <a:t>also</a:t>
            </a:r>
            <a:r>
              <a:rPr lang="it-IT" dirty="0"/>
              <a:t> to </a:t>
            </a:r>
            <a:r>
              <a:rPr lang="it-IT" dirty="0" err="1"/>
              <a:t>implement</a:t>
            </a:r>
            <a:r>
              <a:rPr lang="it-IT" dirty="0"/>
              <a:t> </a:t>
            </a:r>
            <a:r>
              <a:rPr lang="it-IT" dirty="0" err="1"/>
              <a:t>queries</a:t>
            </a:r>
            <a:r>
              <a:rPr lang="it-IT" dirty="0"/>
              <a:t> </a:t>
            </a:r>
            <a:r>
              <a:rPr lang="it-IT" dirty="0" err="1"/>
              <a:t>that</a:t>
            </a:r>
            <a:r>
              <a:rPr lang="it-IT" dirty="0"/>
              <a:t> </a:t>
            </a:r>
            <a:r>
              <a:rPr lang="it-IT" dirty="0" err="1"/>
              <a:t>retrieve</a:t>
            </a:r>
            <a:r>
              <a:rPr lang="it-IT" dirty="0"/>
              <a:t> data from multiple </a:t>
            </a:r>
            <a:r>
              <a:rPr lang="it-IT" dirty="0" err="1"/>
              <a:t>services</a:t>
            </a:r>
            <a:endParaRPr lang="it-IT" dirty="0"/>
          </a:p>
          <a:p>
            <a:pPr lvl="1"/>
            <a:endParaRPr lang="it-IT" dirty="0"/>
          </a:p>
          <a:p>
            <a:pPr defTabSz="947607">
              <a:defRPr/>
            </a:pPr>
            <a:r>
              <a:rPr lang="it-IT" dirty="0"/>
              <a:t>With a message broker </a:t>
            </a:r>
            <a:r>
              <a:rPr lang="it-IT" dirty="0" err="1"/>
              <a:t>there</a:t>
            </a:r>
            <a:r>
              <a:rPr lang="it-IT" dirty="0"/>
              <a:t> </a:t>
            </a:r>
            <a:r>
              <a:rPr lang="it-IT" dirty="0" err="1"/>
              <a:t>is</a:t>
            </a:r>
            <a:r>
              <a:rPr lang="it-IT" dirty="0"/>
              <a:t> more </a:t>
            </a:r>
            <a:r>
              <a:rPr lang="it-IT" dirty="0" err="1"/>
              <a:t>infrastructure</a:t>
            </a:r>
            <a:r>
              <a:rPr lang="it-IT" dirty="0"/>
              <a:t> to </a:t>
            </a:r>
            <a:r>
              <a:rPr lang="it-IT" dirty="0" err="1"/>
              <a:t>handle</a:t>
            </a:r>
            <a:r>
              <a:rPr lang="it-IT" dirty="0"/>
              <a:t> </a:t>
            </a:r>
            <a:r>
              <a:rPr lang="it-IT" dirty="0" err="1"/>
              <a:t>but</a:t>
            </a:r>
            <a:r>
              <a:rPr lang="it-IT" dirty="0"/>
              <a:t> </a:t>
            </a:r>
            <a:r>
              <a:rPr lang="it-IT" dirty="0" err="1"/>
              <a:t>there</a:t>
            </a:r>
            <a:r>
              <a:rPr lang="it-IT" dirty="0"/>
              <a:t> are </a:t>
            </a:r>
            <a:r>
              <a:rPr lang="it-IT" dirty="0" err="1"/>
              <a:t>also</a:t>
            </a:r>
            <a:r>
              <a:rPr lang="it-IT" dirty="0"/>
              <a:t>  a </a:t>
            </a:r>
            <a:r>
              <a:rPr lang="it-IT" dirty="0" err="1"/>
              <a:t>central</a:t>
            </a:r>
            <a:r>
              <a:rPr lang="it-IT" dirty="0"/>
              <a:t> </a:t>
            </a:r>
            <a:r>
              <a:rPr lang="it-IT" dirty="0" err="1"/>
              <a:t>place</a:t>
            </a:r>
            <a:r>
              <a:rPr lang="it-IT" dirty="0"/>
              <a:t> </a:t>
            </a:r>
            <a:r>
              <a:rPr lang="it-IT" dirty="0" err="1"/>
              <a:t>where</a:t>
            </a:r>
            <a:r>
              <a:rPr lang="it-IT" dirty="0"/>
              <a:t> the </a:t>
            </a:r>
            <a:r>
              <a:rPr lang="it-IT" dirty="0" err="1"/>
              <a:t>events</a:t>
            </a:r>
            <a:r>
              <a:rPr lang="it-IT" dirty="0"/>
              <a:t> are </a:t>
            </a:r>
            <a:r>
              <a:rPr lang="it-IT" dirty="0" err="1"/>
              <a:t>stored</a:t>
            </a:r>
            <a:r>
              <a:rPr lang="it-IT" dirty="0"/>
              <a:t>.</a:t>
            </a:r>
          </a:p>
          <a:p>
            <a:r>
              <a:rPr lang="it-IT" dirty="0" smtClean="0"/>
              <a:t>The </a:t>
            </a:r>
            <a:r>
              <a:rPr lang="it-IT" dirty="0" err="1"/>
              <a:t>failures</a:t>
            </a:r>
            <a:r>
              <a:rPr lang="it-IT" dirty="0"/>
              <a:t> </a:t>
            </a:r>
            <a:r>
              <a:rPr lang="it-IT" dirty="0" err="1"/>
              <a:t>issues</a:t>
            </a:r>
            <a:r>
              <a:rPr lang="it-IT" dirty="0"/>
              <a:t>  </a:t>
            </a:r>
            <a:r>
              <a:rPr lang="it-IT" dirty="0" err="1"/>
              <a:t>could</a:t>
            </a:r>
            <a:r>
              <a:rPr lang="it-IT" dirty="0"/>
              <a:t> be mitigate </a:t>
            </a:r>
            <a:r>
              <a:rPr lang="it-IT" dirty="0" err="1"/>
              <a:t>choosing</a:t>
            </a:r>
            <a:r>
              <a:rPr lang="it-IT" dirty="0"/>
              <a:t> an high reliability message broker </a:t>
            </a:r>
            <a:r>
              <a:rPr lang="it-IT" dirty="0" err="1"/>
              <a:t>infrastructure</a:t>
            </a:r>
            <a:r>
              <a:rPr lang="it-IT" dirty="0"/>
              <a:t> </a:t>
            </a:r>
          </a:p>
          <a:p>
            <a:r>
              <a:rPr lang="it-IT" dirty="0" err="1"/>
              <a:t>Eventually</a:t>
            </a:r>
            <a:r>
              <a:rPr lang="it-IT" dirty="0"/>
              <a:t> the broker </a:t>
            </a:r>
            <a:r>
              <a:rPr lang="it-IT" dirty="0" err="1"/>
              <a:t>could</a:t>
            </a:r>
            <a:r>
              <a:rPr lang="it-IT" dirty="0"/>
              <a:t> be </a:t>
            </a:r>
            <a:r>
              <a:rPr lang="it-IT" dirty="0" err="1"/>
              <a:t>scaled</a:t>
            </a:r>
            <a:r>
              <a:rPr lang="it-IT" dirty="0"/>
              <a:t> out </a:t>
            </a:r>
            <a:r>
              <a:rPr lang="it-IT" dirty="0" err="1"/>
              <a:t>indipendenplty</a:t>
            </a:r>
            <a:r>
              <a:rPr lang="it-IT" dirty="0"/>
              <a:t> from the </a:t>
            </a:r>
            <a:r>
              <a:rPr lang="it-IT" dirty="0" err="1"/>
              <a:t>rest</a:t>
            </a:r>
            <a:r>
              <a:rPr lang="it-IT" dirty="0"/>
              <a:t> of the </a:t>
            </a:r>
            <a:r>
              <a:rPr lang="it-IT" dirty="0" err="1"/>
              <a:t>system</a:t>
            </a:r>
            <a:r>
              <a:rPr lang="it-IT" dirty="0"/>
              <a:t>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a:t>is</a:t>
            </a:r>
            <a:r>
              <a:rPr lang="it-IT" dirty="0"/>
              <a:t> the </a:t>
            </a:r>
            <a:r>
              <a:rPr lang="it-IT" dirty="0" err="1"/>
              <a:t>example</a:t>
            </a:r>
            <a:r>
              <a:rPr lang="it-IT" dirty="0"/>
              <a:t> </a:t>
            </a:r>
            <a:r>
              <a:rPr lang="it-IT" dirty="0" err="1" smtClean="0"/>
              <a:t>provides</a:t>
            </a:r>
            <a:r>
              <a:rPr lang="it-IT" dirty="0" smtClean="0"/>
              <a:t> the «base model» </a:t>
            </a:r>
            <a:r>
              <a:rPr lang="it-IT" dirty="0"/>
              <a:t>of an </a:t>
            </a:r>
            <a:r>
              <a:rPr lang="it-IT" dirty="0" err="1"/>
              <a:t>event</a:t>
            </a:r>
            <a:r>
              <a:rPr lang="it-IT" dirty="0"/>
              <a:t> </a:t>
            </a:r>
            <a:r>
              <a:rPr lang="it-IT" dirty="0" err="1"/>
              <a:t>driven</a:t>
            </a:r>
            <a:r>
              <a:rPr lang="it-IT" dirty="0"/>
              <a:t> </a:t>
            </a:r>
            <a:r>
              <a:rPr lang="it-IT" dirty="0" err="1"/>
              <a:t>architecture</a:t>
            </a:r>
            <a:r>
              <a:rPr lang="it-IT" dirty="0"/>
              <a:t> </a:t>
            </a:r>
            <a:r>
              <a:rPr lang="it-IT" dirty="0" err="1" smtClean="0"/>
              <a:t>that</a:t>
            </a:r>
            <a:r>
              <a:rPr lang="it-IT" dirty="0" smtClean="0"/>
              <a:t> </a:t>
            </a:r>
            <a:r>
              <a:rPr lang="it-IT" dirty="0" err="1" smtClean="0"/>
              <a:t>implements</a:t>
            </a:r>
            <a:r>
              <a:rPr lang="it-IT" dirty="0" smtClean="0"/>
              <a:t> the so </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a:t>» </a:t>
            </a:r>
            <a:r>
              <a:rPr lang="it-IT" dirty="0" smtClean="0"/>
              <a:t>a model of </a:t>
            </a:r>
            <a:r>
              <a:rPr lang="it-IT" dirty="0" err="1" smtClean="0"/>
              <a:t>persistence</a:t>
            </a:r>
            <a:r>
              <a:rPr lang="it-IT" dirty="0" smtClean="0"/>
              <a:t> </a:t>
            </a:r>
            <a:r>
              <a:rPr lang="it-IT" dirty="0" err="1" smtClean="0"/>
              <a:t>that</a:t>
            </a:r>
            <a:r>
              <a:rPr lang="it-IT" dirty="0" smtClean="0"/>
              <a:t> </a:t>
            </a:r>
            <a:r>
              <a:rPr lang="it-IT" dirty="0" err="1" smtClean="0"/>
              <a:t>spans</a:t>
            </a:r>
            <a:r>
              <a:rPr lang="it-IT" dirty="0" smtClean="0"/>
              <a:t> over </a:t>
            </a:r>
            <a:r>
              <a:rPr lang="it-IT" dirty="0" err="1" smtClean="0"/>
              <a:t>different</a:t>
            </a:r>
            <a:r>
              <a:rPr lang="it-IT" dirty="0" smtClean="0"/>
              <a:t> data </a:t>
            </a:r>
            <a:r>
              <a:rPr lang="it-IT" dirty="0" err="1" smtClean="0"/>
              <a:t>store</a:t>
            </a:r>
            <a:r>
              <a:rPr lang="it-IT" dirty="0" smtClean="0"/>
              <a:t> </a:t>
            </a:r>
            <a:r>
              <a:rPr lang="it-IT" dirty="0" err="1" smtClean="0"/>
              <a:t>intrdrocuced</a:t>
            </a:r>
            <a:r>
              <a:rPr lang="it-IT" dirty="0" smtClean="0"/>
              <a:t> </a:t>
            </a:r>
            <a:r>
              <a:rPr lang="it-IT" dirty="0" err="1" smtClean="0"/>
              <a:t>because</a:t>
            </a:r>
            <a:r>
              <a:rPr lang="it-IT" dirty="0" smtClean="0"/>
              <a:t>:</a:t>
            </a:r>
          </a:p>
          <a:p>
            <a:pPr marL="1006833" lvl="1" indent="-533029" defTabSz="947607">
              <a:buFont typeface="+mj-lt"/>
              <a:buAutoNum type="arabicPeriod"/>
              <a:defRPr/>
            </a:pPr>
            <a:r>
              <a:rPr lang="it-IT" dirty="0" err="1" smtClean="0"/>
              <a:t>distributed</a:t>
            </a:r>
            <a:r>
              <a:rPr lang="it-IT" dirty="0" smtClean="0"/>
              <a:t> </a:t>
            </a:r>
            <a:r>
              <a:rPr lang="it-IT" dirty="0" err="1" smtClean="0"/>
              <a:t>transactions</a:t>
            </a:r>
            <a:r>
              <a:rPr lang="it-IT" dirty="0" smtClean="0"/>
              <a:t> are </a:t>
            </a:r>
            <a:r>
              <a:rPr lang="it-IT" dirty="0" err="1" smtClean="0"/>
              <a:t>not</a:t>
            </a:r>
            <a:r>
              <a:rPr lang="it-IT" dirty="0" smtClean="0"/>
              <a:t> </a:t>
            </a:r>
            <a:r>
              <a:rPr lang="it-IT" dirty="0" err="1"/>
              <a:t>supported</a:t>
            </a:r>
            <a:r>
              <a:rPr lang="it-IT" dirty="0"/>
              <a:t> by </a:t>
            </a:r>
            <a:r>
              <a:rPr lang="it-IT" dirty="0" err="1" smtClean="0"/>
              <a:t>MongoDb</a:t>
            </a:r>
            <a:r>
              <a:rPr lang="it-IT" dirty="0"/>
              <a:t>, </a:t>
            </a:r>
          </a:p>
          <a:p>
            <a:pPr marL="1006833" lvl="1" indent="-533029" defTabSz="947607">
              <a:buFont typeface="+mj-lt"/>
              <a:buAutoNum type="arabicPeriod"/>
              <a:defRPr/>
            </a:pPr>
            <a:r>
              <a:rPr lang="it-IT" dirty="0" smtClean="0"/>
              <a:t>data </a:t>
            </a:r>
            <a:r>
              <a:rPr lang="it-IT" dirty="0" err="1"/>
              <a:t>consistency</a:t>
            </a:r>
            <a:r>
              <a:rPr lang="it-IT" dirty="0"/>
              <a:t> </a:t>
            </a:r>
            <a:r>
              <a:rPr lang="it-IT" dirty="0" err="1"/>
              <a:t>shoud</a:t>
            </a:r>
            <a:r>
              <a:rPr lang="it-IT" dirty="0"/>
              <a:t> be </a:t>
            </a:r>
            <a:r>
              <a:rPr lang="it-IT" dirty="0" err="1"/>
              <a:t>realized</a:t>
            </a:r>
            <a:r>
              <a:rPr lang="it-IT" dirty="0"/>
              <a:t> by </a:t>
            </a:r>
            <a:r>
              <a:rPr lang="it-IT" dirty="0" err="1"/>
              <a:t>asynchronous</a:t>
            </a:r>
            <a:r>
              <a:rPr lang="it-IT" dirty="0"/>
              <a:t> non-</a:t>
            </a:r>
            <a:r>
              <a:rPr lang="it-IT" dirty="0" err="1"/>
              <a:t>blocking</a:t>
            </a:r>
            <a:r>
              <a:rPr lang="it-IT" dirty="0"/>
              <a:t> </a:t>
            </a:r>
            <a:r>
              <a:rPr lang="it-IT" dirty="0" err="1"/>
              <a:t>operations</a:t>
            </a:r>
            <a:endParaRPr lang="it-IT" dirty="0"/>
          </a:p>
          <a:p>
            <a:endParaRPr lang="it-IT" dirty="0"/>
          </a:p>
          <a:p>
            <a:pPr defTabSz="947607">
              <a:defRPr/>
            </a:pPr>
            <a:r>
              <a:rPr lang="it-IT" dirty="0"/>
              <a:t>The </a:t>
            </a:r>
            <a:r>
              <a:rPr lang="it-IT" dirty="0" err="1"/>
              <a:t>example</a:t>
            </a:r>
            <a:r>
              <a:rPr lang="it-IT" dirty="0"/>
              <a:t> </a:t>
            </a:r>
            <a:r>
              <a:rPr lang="it-IT" dirty="0" err="1"/>
              <a:t>consist</a:t>
            </a:r>
            <a:r>
              <a:rPr lang="it-IT" dirty="0"/>
              <a:t> of </a:t>
            </a:r>
            <a:r>
              <a:rPr lang="it-IT" dirty="0" err="1"/>
              <a:t>three</a:t>
            </a:r>
            <a:r>
              <a:rPr lang="it-IT" dirty="0"/>
              <a:t> microservices </a:t>
            </a:r>
            <a:r>
              <a:rPr lang="it-IT" dirty="0" err="1"/>
              <a:t>represented</a:t>
            </a:r>
            <a:r>
              <a:rPr lang="it-IT" dirty="0"/>
              <a:t> by the blu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err="1"/>
              <a:t>datastore</a:t>
            </a:r>
            <a:r>
              <a:rPr lang="it-IT" dirty="0"/>
              <a:t> </a:t>
            </a:r>
            <a:r>
              <a:rPr lang="it-IT" dirty="0" err="1"/>
              <a:t>is</a:t>
            </a:r>
            <a:r>
              <a:rPr lang="it-IT" dirty="0"/>
              <a:t> </a:t>
            </a:r>
            <a:r>
              <a:rPr lang="it-IT" dirty="0" err="1"/>
              <a:t>considered</a:t>
            </a:r>
            <a:r>
              <a:rPr lang="it-IT" dirty="0"/>
              <a:t> </a:t>
            </a:r>
            <a:r>
              <a:rPr lang="it-IT" dirty="0" err="1"/>
              <a:t>itself</a:t>
            </a:r>
            <a:r>
              <a:rPr lang="it-IT" dirty="0"/>
              <a:t> </a:t>
            </a:r>
            <a:r>
              <a:rPr lang="it-IT" dirty="0" err="1"/>
              <a:t>as</a:t>
            </a:r>
            <a:r>
              <a:rPr lang="it-IT" dirty="0"/>
              <a:t> a part of the microservice</a:t>
            </a:r>
          </a:p>
          <a:p>
            <a:endParaRPr lang="it-IT" dirty="0"/>
          </a:p>
          <a:p>
            <a:pPr marL="1006833" lvl="1" indent="-533029">
              <a:buFont typeface="+mj-lt"/>
              <a:buAutoNum type="arabicPeriod"/>
            </a:pPr>
            <a:r>
              <a:rPr lang="it-IT" dirty="0"/>
              <a:t>The first </a:t>
            </a:r>
            <a:r>
              <a:rPr lang="it-IT" dirty="0" err="1"/>
              <a:t>implements</a:t>
            </a:r>
            <a:r>
              <a:rPr lang="it-IT" dirty="0"/>
              <a:t> the Booking core </a:t>
            </a:r>
            <a:r>
              <a:rPr lang="it-IT" dirty="0" err="1"/>
              <a:t>functions</a:t>
            </a:r>
            <a:r>
              <a:rPr lang="it-IT" dirty="0"/>
              <a:t> with a </a:t>
            </a:r>
            <a:r>
              <a:rPr lang="it-IT" dirty="0" err="1"/>
              <a:t>MySql</a:t>
            </a:r>
            <a:r>
              <a:rPr lang="it-IT" dirty="0"/>
              <a:t> </a:t>
            </a:r>
            <a:r>
              <a:rPr lang="it-IT" dirty="0" err="1"/>
              <a:t>persistence</a:t>
            </a:r>
            <a:r>
              <a:rPr lang="it-IT" dirty="0"/>
              <a:t> database</a:t>
            </a:r>
          </a:p>
          <a:p>
            <a:pPr marL="1006833" lvl="1" indent="-533029" defTabSz="947607">
              <a:buFont typeface="+mj-lt"/>
              <a:buAutoNum type="arabicPeriod"/>
              <a:defRPr/>
            </a:pPr>
            <a:r>
              <a:rPr lang="it-IT" dirty="0"/>
              <a:t>The </a:t>
            </a:r>
            <a:r>
              <a:rPr lang="it-IT" dirty="0" err="1"/>
              <a:t>second</a:t>
            </a:r>
            <a:r>
              <a:rPr lang="it-IT" dirty="0"/>
              <a:t> </a:t>
            </a:r>
            <a:r>
              <a:rPr lang="it-IT" dirty="0" err="1"/>
              <a:t>implements</a:t>
            </a:r>
            <a:r>
              <a:rPr lang="it-IT" dirty="0"/>
              <a:t> the Management </a:t>
            </a:r>
            <a:r>
              <a:rPr lang="it-IT" dirty="0" err="1"/>
              <a:t>functions</a:t>
            </a:r>
            <a:r>
              <a:rPr lang="it-IT" dirty="0"/>
              <a:t> , with a </a:t>
            </a:r>
            <a:r>
              <a:rPr lang="it-IT" dirty="0" err="1"/>
              <a:t>MySql</a:t>
            </a:r>
            <a:r>
              <a:rPr lang="it-IT" dirty="0"/>
              <a:t> </a:t>
            </a:r>
            <a:r>
              <a:rPr lang="it-IT" dirty="0" err="1"/>
              <a:t>persistence</a:t>
            </a:r>
            <a:r>
              <a:rPr lang="it-IT" dirty="0"/>
              <a:t> database </a:t>
            </a:r>
            <a:r>
              <a:rPr lang="it-IT" dirty="0" err="1"/>
              <a:t>too</a:t>
            </a:r>
            <a:endParaRPr lang="it-IT" dirty="0"/>
          </a:p>
          <a:p>
            <a:pPr marL="1006833" lvl="1" indent="-533029">
              <a:buFont typeface="+mj-lt"/>
              <a:buAutoNum type="arabicPeriod"/>
            </a:pPr>
            <a:r>
              <a:rPr lang="it-IT" dirty="0"/>
              <a:t>The </a:t>
            </a:r>
            <a:r>
              <a:rPr lang="it-IT" dirty="0" err="1"/>
              <a:t>third</a:t>
            </a:r>
            <a:r>
              <a:rPr lang="it-IT" dirty="0"/>
              <a:t> </a:t>
            </a:r>
            <a:r>
              <a:rPr lang="it-IT" dirty="0" err="1"/>
              <a:t>implements</a:t>
            </a:r>
            <a:r>
              <a:rPr lang="it-IT" dirty="0"/>
              <a:t> the </a:t>
            </a:r>
            <a:r>
              <a:rPr lang="it-IT" dirty="0" err="1"/>
              <a:t>Materialized</a:t>
            </a:r>
            <a:r>
              <a:rPr lang="it-IT" dirty="0"/>
              <a:t> </a:t>
            </a:r>
            <a:r>
              <a:rPr lang="it-IT" dirty="0" err="1"/>
              <a:t>view</a:t>
            </a:r>
            <a:r>
              <a:rPr lang="it-IT" dirty="0"/>
              <a:t> </a:t>
            </a:r>
            <a:r>
              <a:rPr lang="it-IT" dirty="0" err="1"/>
              <a:t>functions</a:t>
            </a:r>
            <a:r>
              <a:rPr lang="it-IT" dirty="0"/>
              <a:t> </a:t>
            </a:r>
            <a:r>
              <a:rPr lang="it-IT" dirty="0" err="1"/>
              <a:t>using</a:t>
            </a:r>
            <a:r>
              <a:rPr lang="it-IT" dirty="0"/>
              <a:t> a </a:t>
            </a:r>
            <a:r>
              <a:rPr lang="it-IT" dirty="0" err="1"/>
              <a:t>Mongo</a:t>
            </a:r>
            <a:r>
              <a:rPr lang="it-IT" dirty="0"/>
              <a:t> data </a:t>
            </a:r>
            <a:r>
              <a:rPr lang="it-IT" dirty="0" err="1"/>
              <a:t>store</a:t>
            </a:r>
            <a:endParaRPr lang="it-IT" dirty="0"/>
          </a:p>
          <a:p>
            <a:r>
              <a:rPr lang="it-IT" dirty="0" smtClean="0"/>
              <a:t>The </a:t>
            </a:r>
            <a:r>
              <a:rPr lang="it-IT" dirty="0" err="1" smtClean="0"/>
              <a:t>development</a:t>
            </a:r>
            <a:r>
              <a:rPr lang="it-IT" dirty="0" smtClean="0"/>
              <a:t> of </a:t>
            </a:r>
            <a:r>
              <a:rPr lang="it-IT" dirty="0"/>
              <a:t>a business </a:t>
            </a:r>
            <a:r>
              <a:rPr lang="it-IT" dirty="0" err="1"/>
              <a:t>transaction</a:t>
            </a:r>
            <a:r>
              <a:rPr lang="it-IT" dirty="0"/>
              <a:t> </a:t>
            </a:r>
            <a:r>
              <a:rPr lang="it-IT" dirty="0" err="1"/>
              <a:t>is</a:t>
            </a:r>
            <a:r>
              <a:rPr lang="it-IT" dirty="0"/>
              <a:t> </a:t>
            </a:r>
            <a:r>
              <a:rPr lang="it-IT" dirty="0" err="1"/>
              <a:t>provided</a:t>
            </a:r>
            <a:r>
              <a:rPr lang="it-IT" dirty="0"/>
              <a:t> by :</a:t>
            </a:r>
          </a:p>
          <a:p>
            <a:endParaRPr lang="it-IT" dirty="0"/>
          </a:p>
          <a:p>
            <a:pPr marL="710705" lvl="1" indent="-236901">
              <a:buFont typeface="+mj-lt"/>
              <a:buAutoNum type="arabicPeriod"/>
            </a:pPr>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microservice </a:t>
            </a:r>
            <a:r>
              <a:rPr lang="it-IT" dirty="0" err="1" smtClean="0"/>
              <a:t>updating</a:t>
            </a:r>
            <a:r>
              <a:rPr lang="it-IT" dirty="0" smtClean="0"/>
              <a:t> a business </a:t>
            </a:r>
            <a:r>
              <a:rPr lang="it-IT" dirty="0" err="1" smtClean="0"/>
              <a:t>entity</a:t>
            </a:r>
            <a:r>
              <a:rPr lang="it-IT" dirty="0" smtClean="0"/>
              <a:t> in </a:t>
            </a:r>
            <a:r>
              <a:rPr lang="it-IT" dirty="0" err="1" smtClean="0"/>
              <a:t>its</a:t>
            </a:r>
            <a:r>
              <a:rPr lang="it-IT" baseline="0" dirty="0" smtClean="0"/>
              <a:t> </a:t>
            </a:r>
            <a:r>
              <a:rPr lang="it-IT" baseline="0" dirty="0" err="1" smtClean="0"/>
              <a:t>datastore</a:t>
            </a:r>
            <a:r>
              <a:rPr lang="it-IT" baseline="0" dirty="0" smtClean="0"/>
              <a:t> </a:t>
            </a:r>
            <a:r>
              <a:rPr lang="it-IT" dirty="0" smtClean="0"/>
              <a:t>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marL="710705" lvl="1" indent="-236901">
              <a:buFont typeface="+mj-lt"/>
              <a:buAutoNum type="arabicPeriod"/>
            </a:pPr>
            <a:r>
              <a:rPr lang="it-IT" dirty="0" smtClean="0"/>
              <a:t>The message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marL="473804" lvl="1"/>
            <a:endParaRPr lang="it-IT" dirty="0" smtClean="0"/>
          </a:p>
          <a:p>
            <a:r>
              <a:rPr lang="it-IT" dirty="0" err="1" smtClean="0"/>
              <a:t>Besides</a:t>
            </a:r>
            <a:r>
              <a:rPr lang="it-IT" baseline="0" dirty="0" smtClean="0"/>
              <a:t> </a:t>
            </a:r>
            <a:r>
              <a:rPr lang="it-IT" baseline="0" dirty="0" err="1" smtClean="0"/>
              <a:t>e</a:t>
            </a:r>
            <a:r>
              <a:rPr lang="it-IT" dirty="0" err="1" smtClean="0"/>
              <a:t>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lvl="1"/>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details</a:t>
            </a:r>
            <a:r>
              <a:rPr lang="it-IT" sz="2000" baseline="0" dirty="0" smtClean="0"/>
              <a:t> of </a:t>
            </a:r>
            <a:r>
              <a:rPr lang="it-IT" sz="2000" baseline="0" dirty="0" err="1" smtClean="0"/>
              <a:t>each</a:t>
            </a:r>
            <a:r>
              <a:rPr lang="it-IT" sz="2000" baseline="0" dirty="0" smtClean="0"/>
              <a:t> </a:t>
            </a:r>
            <a:r>
              <a:rPr lang="it-IT" sz="2000" baseline="0" dirty="0" err="1" smtClean="0"/>
              <a:t>service’s</a:t>
            </a:r>
            <a:r>
              <a:rPr lang="it-IT" sz="2000" baseline="0" dirty="0" smtClean="0"/>
              <a:t> </a:t>
            </a:r>
            <a:r>
              <a:rPr lang="it-IT" sz="2000" baseline="0" dirty="0" err="1" smtClean="0"/>
              <a:t>topics</a:t>
            </a:r>
            <a:r>
              <a:rPr lang="it-IT" sz="2000" baseline="0" dirty="0" smtClean="0"/>
              <a:t>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r>
              <a:rPr lang="it-IT" sz="2400" baseline="0" dirty="0" smtClean="0"/>
              <a:t>The </a:t>
            </a:r>
            <a:r>
              <a:rPr lang="it-IT" sz="2400" baseline="0" dirty="0" err="1" smtClean="0"/>
              <a:t>dashed</a:t>
            </a:r>
            <a:r>
              <a:rPr lang="it-IT" sz="2400" baseline="0" dirty="0" smtClean="0"/>
              <a:t> line show the alternative </a:t>
            </a:r>
            <a:r>
              <a:rPr lang="it-IT" sz="2400" baseline="0" dirty="0" err="1" smtClean="0"/>
              <a:t>publish</a:t>
            </a:r>
            <a:r>
              <a:rPr lang="it-IT" sz="2400" baseline="0" dirty="0" smtClean="0"/>
              <a:t> </a:t>
            </a:r>
            <a:r>
              <a:rPr lang="it-IT" sz="2400" baseline="0" dirty="0" err="1" smtClean="0"/>
              <a:t>behaviour</a:t>
            </a:r>
            <a:r>
              <a:rPr lang="it-IT" sz="2400" baseline="0" dirty="0" smtClean="0"/>
              <a:t> </a:t>
            </a:r>
            <a:r>
              <a:rPr lang="it-IT" sz="2400" baseline="0" dirty="0" err="1" smtClean="0"/>
              <a:t>choice</a:t>
            </a:r>
            <a:r>
              <a:rPr lang="it-IT" sz="2400" baseline="0" dirty="0" smtClean="0"/>
              <a:t> of the management service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1800" dirty="0" err="1" smtClean="0"/>
              <a:t>Let’s</a:t>
            </a:r>
            <a:r>
              <a:rPr lang="it-IT" sz="1800" dirty="0" smtClean="0"/>
              <a:t> </a:t>
            </a:r>
            <a:r>
              <a:rPr lang="it-IT" sz="1800" dirty="0" err="1" smtClean="0"/>
              <a:t>see</a:t>
            </a:r>
            <a:r>
              <a:rPr lang="it-IT" sz="1800" dirty="0" smtClean="0"/>
              <a:t> some </a:t>
            </a:r>
            <a:r>
              <a:rPr lang="it-IT" sz="1800" dirty="0" err="1" smtClean="0"/>
              <a:t>implementation</a:t>
            </a:r>
            <a:r>
              <a:rPr lang="it-IT" sz="1800" dirty="0" smtClean="0"/>
              <a:t> </a:t>
            </a:r>
            <a:r>
              <a:rPr lang="it-IT" sz="1800" dirty="0" err="1" smtClean="0"/>
              <a:t>details</a:t>
            </a:r>
            <a:endParaRPr lang="it-IT" sz="1800" dirty="0" smtClean="0"/>
          </a:p>
          <a:p>
            <a:pPr defTabSz="947607">
              <a:defRPr/>
            </a:pPr>
            <a:endParaRPr lang="it-IT" sz="1800" dirty="0" smtClean="0"/>
          </a:p>
          <a:p>
            <a:pPr defTabSz="947607">
              <a:defRPr/>
            </a:pPr>
            <a:r>
              <a:rPr lang="it-IT" sz="1800" dirty="0" smtClean="0"/>
              <a:t>The first</a:t>
            </a:r>
            <a:r>
              <a:rPr lang="it-IT" sz="1800" baseline="0" dirty="0" smtClean="0"/>
              <a:t> </a:t>
            </a:r>
            <a:r>
              <a:rPr lang="it-IT" sz="1800" baseline="0" dirty="0" err="1" smtClean="0"/>
              <a:t>is</a:t>
            </a:r>
            <a:r>
              <a:rPr lang="it-IT" sz="1800" baseline="0" dirty="0" smtClean="0"/>
              <a:t> the </a:t>
            </a:r>
            <a:r>
              <a:rPr lang="it-IT" sz="1800" baseline="0" dirty="0" err="1" smtClean="0"/>
              <a:t>Maven</a:t>
            </a:r>
            <a:r>
              <a:rPr lang="it-IT" sz="1800" baseline="0" dirty="0" smtClean="0"/>
              <a:t> </a:t>
            </a:r>
            <a:r>
              <a:rPr lang="it-IT" sz="1800" baseline="0" dirty="0" err="1" smtClean="0"/>
              <a:t>dependency</a:t>
            </a:r>
            <a:r>
              <a:rPr lang="it-IT" sz="1800" baseline="0" dirty="0" smtClean="0"/>
              <a:t> to Spring </a:t>
            </a:r>
            <a:r>
              <a:rPr lang="it-IT" sz="1800" baseline="0" dirty="0" err="1" smtClean="0"/>
              <a:t>Cloud</a:t>
            </a:r>
            <a:r>
              <a:rPr lang="it-IT" sz="1800" baseline="0" dirty="0" smtClean="0"/>
              <a:t> </a:t>
            </a:r>
            <a:r>
              <a:rPr lang="it-IT" sz="1800" baseline="0" dirty="0" err="1" smtClean="0"/>
              <a:t>Stream</a:t>
            </a:r>
            <a:r>
              <a:rPr lang="it-IT" sz="1800" baseline="0" dirty="0" smtClean="0"/>
              <a:t> the framework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endParaRPr lang="it-IT" sz="1800" dirty="0" smtClean="0"/>
          </a:p>
          <a:p>
            <a:pPr defTabSz="947607">
              <a:defRPr/>
            </a:pPr>
            <a:r>
              <a:rPr lang="it-IT" sz="1800" dirty="0" err="1" smtClean="0"/>
              <a:t>Then</a:t>
            </a:r>
            <a:r>
              <a:rPr lang="it-IT" sz="1800" dirty="0" smtClean="0"/>
              <a:t> are </a:t>
            </a:r>
            <a:r>
              <a:rPr lang="it-IT" sz="1800" dirty="0" err="1" smtClean="0"/>
              <a:t>reported</a:t>
            </a:r>
            <a:r>
              <a:rPr lang="it-IT" sz="1800" dirty="0" smtClean="0"/>
              <a:t> the binding</a:t>
            </a:r>
            <a:r>
              <a:rPr lang="it-IT" sz="1800" baseline="0" dirty="0" smtClean="0"/>
              <a:t> </a:t>
            </a:r>
            <a:r>
              <a:rPr lang="it-IT" sz="1800" baseline="0" dirty="0" err="1" smtClean="0"/>
              <a:t>declaration</a:t>
            </a:r>
            <a:r>
              <a:rPr lang="it-IT" sz="1800" baseline="0" dirty="0" smtClean="0"/>
              <a:t> to the </a:t>
            </a:r>
            <a:r>
              <a:rPr lang="it-IT" sz="1800" baseline="0" dirty="0" err="1" smtClean="0"/>
              <a:t>topics</a:t>
            </a:r>
            <a:r>
              <a:rPr lang="it-IT" sz="1800" baseline="0" dirty="0" smtClean="0"/>
              <a:t> </a:t>
            </a:r>
            <a:r>
              <a:rPr lang="it-IT" sz="1800" baseline="0" dirty="0" err="1" smtClean="0"/>
              <a:t>coded</a:t>
            </a:r>
            <a:r>
              <a:rPr lang="it-IT" sz="1800" baseline="0" dirty="0" smtClean="0"/>
              <a:t> in a </a:t>
            </a:r>
            <a:r>
              <a:rPr lang="it-IT" sz="1800" baseline="0" dirty="0" err="1" smtClean="0"/>
              <a:t>properties</a:t>
            </a:r>
            <a:r>
              <a:rPr lang="it-IT" sz="1800" baseline="0" dirty="0" smtClean="0"/>
              <a:t> file</a:t>
            </a:r>
            <a:endParaRPr lang="it-IT" sz="1800" dirty="0" smtClean="0"/>
          </a:p>
          <a:p>
            <a:pPr defTabSz="947607">
              <a:defRPr/>
            </a:pPr>
            <a:r>
              <a:rPr lang="it-IT" sz="1800" dirty="0" smtClean="0"/>
              <a:t>For </a:t>
            </a:r>
            <a:r>
              <a:rPr lang="it-IT" sz="1800" dirty="0" err="1" smtClean="0"/>
              <a:t>each</a:t>
            </a:r>
            <a:r>
              <a:rPr lang="it-IT" sz="1800" dirty="0" smtClean="0"/>
              <a:t> </a:t>
            </a:r>
            <a:r>
              <a:rPr lang="it-IT" sz="1800" dirty="0" err="1" smtClean="0"/>
              <a:t>content</a:t>
            </a:r>
            <a:r>
              <a:rPr lang="it-IT" sz="1800" dirty="0" smtClean="0"/>
              <a:t> </a:t>
            </a:r>
            <a:r>
              <a:rPr lang="it-IT" sz="1800" dirty="0" err="1" smtClean="0"/>
              <a:t>type</a:t>
            </a:r>
            <a:r>
              <a:rPr lang="it-IT" sz="1800" dirty="0" smtClean="0"/>
              <a:t> </a:t>
            </a:r>
            <a:r>
              <a:rPr lang="it-IT" sz="1800" dirty="0" err="1" smtClean="0"/>
              <a:t>instead</a:t>
            </a:r>
            <a:r>
              <a:rPr lang="it-IT" sz="1800" dirty="0" smtClean="0"/>
              <a:t> of a  </a:t>
            </a:r>
            <a:r>
              <a:rPr lang="it-IT" sz="1800" dirty="0" err="1" smtClean="0"/>
              <a:t>Json</a:t>
            </a:r>
            <a:r>
              <a:rPr lang="it-IT" sz="1800" dirty="0" smtClean="0"/>
              <a:t> </a:t>
            </a:r>
            <a:r>
              <a:rPr lang="it-IT" sz="1800" dirty="0" err="1" smtClean="0"/>
              <a:t>object</a:t>
            </a:r>
            <a:r>
              <a:rPr lang="it-IT" sz="1800" dirty="0" smtClean="0"/>
              <a:t> I </a:t>
            </a:r>
            <a:r>
              <a:rPr lang="it-IT" sz="1800" dirty="0" err="1" smtClean="0"/>
              <a:t>have</a:t>
            </a:r>
            <a:r>
              <a:rPr lang="it-IT" sz="1800" dirty="0" smtClean="0"/>
              <a:t> </a:t>
            </a:r>
            <a:r>
              <a:rPr lang="it-IT" sz="1800" dirty="0" err="1" smtClean="0"/>
              <a:t>prefered</a:t>
            </a:r>
            <a:r>
              <a:rPr lang="it-IT" sz="1800" dirty="0" smtClean="0"/>
              <a:t> a </a:t>
            </a:r>
            <a:r>
              <a:rPr lang="it-IT" sz="1800" dirty="0" err="1" smtClean="0"/>
              <a:t>typed</a:t>
            </a:r>
            <a:r>
              <a:rPr lang="it-IT" sz="1800" dirty="0" smtClean="0"/>
              <a:t> </a:t>
            </a:r>
            <a:r>
              <a:rPr lang="it-IT" sz="1800" dirty="0" err="1" smtClean="0"/>
              <a:t>class</a:t>
            </a:r>
            <a:endParaRPr lang="it-IT" sz="1800" dirty="0" smtClean="0"/>
          </a:p>
          <a:p>
            <a:pPr defTabSz="947607">
              <a:defRPr/>
            </a:pPr>
            <a:endParaRPr lang="it-IT" sz="1800" dirty="0" smtClean="0"/>
          </a:p>
          <a:p>
            <a:pPr defTabSz="947607">
              <a:defRPr/>
            </a:pPr>
            <a:r>
              <a:rPr lang="it-IT" sz="1800" dirty="0" smtClean="0"/>
              <a:t>The</a:t>
            </a:r>
            <a:r>
              <a:rPr lang="it-IT" sz="1800" baseline="0" dirty="0" smtClean="0"/>
              <a:t> </a:t>
            </a:r>
            <a:r>
              <a:rPr lang="it-IT" sz="1800" baseline="0" dirty="0" err="1" smtClean="0"/>
              <a:t>following</a:t>
            </a:r>
            <a:r>
              <a:rPr lang="it-IT" sz="1800" baseline="0" dirty="0" smtClean="0"/>
              <a:t> </a:t>
            </a:r>
            <a:r>
              <a:rPr lang="it-IT" sz="1800" baseline="0" dirty="0" err="1" smtClean="0"/>
              <a:t>interface</a:t>
            </a:r>
            <a:r>
              <a:rPr lang="it-IT" sz="1800" baseline="0" dirty="0" smtClean="0"/>
              <a:t> </a:t>
            </a:r>
            <a:r>
              <a:rPr lang="it-IT" sz="1800" baseline="0" dirty="0" err="1" smtClean="0"/>
              <a:t>declaration</a:t>
            </a:r>
            <a:r>
              <a:rPr lang="it-IT" sz="1800" baseline="0" dirty="0" smtClean="0"/>
              <a:t> </a:t>
            </a:r>
            <a:r>
              <a:rPr lang="it-IT" sz="1800" baseline="0" dirty="0" err="1" smtClean="0"/>
              <a:t>represent</a:t>
            </a:r>
            <a:r>
              <a:rPr lang="it-IT" sz="1800" baseline="0" dirty="0" smtClean="0"/>
              <a:t> the </a:t>
            </a:r>
            <a:r>
              <a:rPr lang="it-IT" sz="1800" baseline="0" dirty="0" err="1" smtClean="0"/>
              <a:t>introduction</a:t>
            </a:r>
            <a:r>
              <a:rPr lang="it-IT" sz="1800" baseline="0" dirty="0" smtClean="0"/>
              <a:t> of Spring </a:t>
            </a:r>
            <a:r>
              <a:rPr lang="it-IT" sz="1800" baseline="0" dirty="0" err="1" smtClean="0"/>
              <a:t>Cloud</a:t>
            </a:r>
            <a:r>
              <a:rPr lang="it-IT" sz="1800" baseline="0" dirty="0" smtClean="0"/>
              <a:t> </a:t>
            </a:r>
            <a:r>
              <a:rPr lang="it-IT" sz="1800" baseline="0" dirty="0" err="1" smtClean="0"/>
              <a:t>Stream</a:t>
            </a:r>
            <a:endParaRPr lang="it-IT" sz="1800" baseline="0" dirty="0" smtClean="0"/>
          </a:p>
          <a:p>
            <a:pPr defTabSz="947607">
              <a:defRPr/>
            </a:pPr>
            <a:r>
              <a:rPr lang="it-IT" sz="1800" baseline="0" dirty="0" err="1" smtClean="0"/>
              <a:t>Each</a:t>
            </a:r>
            <a:r>
              <a:rPr lang="it-IT" sz="1800" baseline="0" dirty="0" smtClean="0"/>
              <a:t> @Input </a:t>
            </a:r>
            <a:r>
              <a:rPr lang="it-IT" sz="1800" baseline="0" dirty="0" err="1" smtClean="0"/>
              <a:t>annotation</a:t>
            </a:r>
            <a:r>
              <a:rPr lang="it-IT" sz="1800" baseline="0" dirty="0" smtClean="0"/>
              <a:t> </a:t>
            </a:r>
            <a:r>
              <a:rPr lang="it-IT" sz="1800" baseline="0" dirty="0" err="1" smtClean="0"/>
              <a:t>define</a:t>
            </a:r>
            <a:r>
              <a:rPr lang="it-IT" sz="1800" baseline="0" dirty="0" smtClean="0"/>
              <a:t> the </a:t>
            </a:r>
            <a:r>
              <a:rPr lang="it-IT" sz="1800" baseline="0" dirty="0" err="1" smtClean="0"/>
              <a:t>method</a:t>
            </a:r>
            <a:r>
              <a:rPr lang="it-IT" sz="1800" baseline="0" dirty="0" smtClean="0"/>
              <a:t> </a:t>
            </a:r>
            <a:r>
              <a:rPr lang="it-IT" sz="1800" baseline="0" dirty="0" err="1" smtClean="0"/>
              <a:t>that</a:t>
            </a:r>
            <a:r>
              <a:rPr lang="it-IT" sz="1800" baseline="0" dirty="0" smtClean="0"/>
              <a:t> </a:t>
            </a:r>
            <a:r>
              <a:rPr lang="it-IT" sz="1800" baseline="0" dirty="0" err="1" smtClean="0"/>
              <a:t>corrispond</a:t>
            </a:r>
            <a:r>
              <a:rPr lang="it-IT" sz="1800" baseline="0" dirty="0" smtClean="0"/>
              <a:t> to the </a:t>
            </a:r>
            <a:r>
              <a:rPr lang="it-IT" sz="1800" baseline="0" dirty="0" err="1" smtClean="0"/>
              <a:t>topics</a:t>
            </a:r>
            <a:r>
              <a:rPr lang="it-IT" sz="1800" baseline="0" dirty="0" smtClean="0"/>
              <a:t> </a:t>
            </a:r>
            <a:r>
              <a:rPr lang="it-IT" sz="1800" baseline="0" dirty="0" err="1" smtClean="0"/>
              <a:t>declaration</a:t>
            </a:r>
            <a:r>
              <a:rPr lang="it-IT" sz="1800" baseline="0" dirty="0" smtClean="0"/>
              <a:t>  </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seen</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With </a:t>
            </a:r>
            <a:r>
              <a:rPr lang="it-IT" sz="2400" baseline="0" dirty="0" smtClean="0"/>
              <a:t>the </a:t>
            </a:r>
            <a:r>
              <a:rPr lang="it-IT" sz="2400" dirty="0" err="1" smtClean="0"/>
              <a:t>method</a:t>
            </a:r>
            <a:r>
              <a:rPr lang="it-IT" sz="2400" dirty="0" smtClean="0"/>
              <a:t> </a:t>
            </a:r>
            <a:r>
              <a:rPr lang="it-IT" sz="2400" dirty="0" err="1" smtClean="0"/>
              <a:t>that</a:t>
            </a:r>
            <a:r>
              <a:rPr lang="it-IT" sz="2400" dirty="0" smtClean="0"/>
              <a:t> </a:t>
            </a:r>
            <a:r>
              <a:rPr lang="it-IT" sz="2400" dirty="0" err="1" smtClean="0"/>
              <a:t>read</a:t>
            </a:r>
            <a:r>
              <a:rPr lang="it-IT" sz="2400" baseline="0" dirty="0" smtClean="0"/>
              <a:t> from the </a:t>
            </a:r>
            <a:r>
              <a:rPr lang="it-IT" sz="2400" baseline="0" dirty="0" err="1" smtClean="0"/>
              <a:t>topic</a:t>
            </a:r>
            <a:r>
              <a:rPr lang="it-IT" sz="2400" baseline="0" dirty="0" smtClean="0"/>
              <a:t> the </a:t>
            </a:r>
            <a:r>
              <a:rPr lang="it-IT" sz="2400" baseline="0" dirty="0" err="1" smtClean="0"/>
              <a:t>typed</a:t>
            </a:r>
            <a:r>
              <a:rPr lang="it-IT" sz="2400" baseline="0" dirty="0" smtClean="0"/>
              <a:t> message </a:t>
            </a:r>
            <a:r>
              <a:rPr lang="it-IT" sz="2400" baseline="0" dirty="0" err="1" smtClean="0"/>
              <a:t>payload</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Interface and </a:t>
            </a:r>
            <a:r>
              <a:rPr lang="it-IT" sz="2000" dirty="0" err="1" smtClean="0"/>
              <a:t>implementation</a:t>
            </a:r>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I’m</a:t>
            </a:r>
            <a:r>
              <a:rPr lang="it-IT" sz="1600" baseline="0" dirty="0" smtClean="0"/>
              <a:t> </a:t>
            </a:r>
            <a:r>
              <a:rPr lang="it-IT" sz="1600" baseline="0" dirty="0" err="1" smtClean="0"/>
              <a:t>now</a:t>
            </a:r>
            <a:r>
              <a:rPr lang="it-IT" sz="1600" baseline="0" dirty="0" smtClean="0"/>
              <a:t> </a:t>
            </a:r>
            <a:r>
              <a:rPr lang="it-IT" sz="1600" baseline="0" dirty="0" err="1" smtClean="0"/>
              <a:t>going</a:t>
            </a:r>
            <a:r>
              <a:rPr lang="it-IT" sz="1600" baseline="0" dirty="0" smtClean="0"/>
              <a:t> to show the</a:t>
            </a:r>
            <a:r>
              <a:rPr lang="it-IT" sz="1600" dirty="0" smtClean="0"/>
              <a:t> </a:t>
            </a:r>
            <a:r>
              <a:rPr lang="it-IT" sz="1600" dirty="0" err="1"/>
              <a:t>coding</a:t>
            </a:r>
            <a:r>
              <a:rPr lang="it-IT" sz="1600" dirty="0"/>
              <a:t> overhead </a:t>
            </a:r>
            <a:r>
              <a:rPr lang="it-IT" sz="1600" dirty="0" smtClean="0"/>
              <a:t>due to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a:t>fields</a:t>
            </a:r>
            <a:r>
              <a:rPr lang="it-IT" sz="1600" dirty="0"/>
              <a:t>  and </a:t>
            </a:r>
            <a:r>
              <a:rPr lang="it-IT" sz="1600" dirty="0" err="1" smtClean="0"/>
              <a:t>and</a:t>
            </a:r>
            <a:r>
              <a:rPr lang="it-IT" sz="1600" baseline="0" dirty="0" smtClean="0"/>
              <a:t> the </a:t>
            </a:r>
            <a:r>
              <a:rPr lang="it-IT" sz="1600" dirty="0" smtClean="0"/>
              <a:t>booking </a:t>
            </a:r>
            <a:r>
              <a:rPr lang="it-IT" sz="1600" dirty="0"/>
              <a:t>state </a:t>
            </a:r>
            <a:r>
              <a:rPr lang="it-IT" sz="1600" dirty="0" err="1" smtClean="0"/>
              <a:t>fielsd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persists</a:t>
            </a:r>
            <a:r>
              <a:rPr lang="it-IT" sz="1600" baseline="0" dirty="0" smtClean="0"/>
              <a:t> the booking </a:t>
            </a:r>
            <a:r>
              <a:rPr lang="it-IT" sz="1600" baseline="0" dirty="0" err="1" smtClean="0"/>
              <a:t>informations</a:t>
            </a:r>
            <a:endParaRPr lang="it-IT" sz="1600" dirty="0"/>
          </a:p>
          <a:p>
            <a:r>
              <a:rPr lang="it-IT" sz="1600" dirty="0"/>
              <a:t>	</a:t>
            </a:r>
          </a:p>
          <a:p>
            <a:r>
              <a:rPr lang="it-IT" sz="1600" dirty="0"/>
              <a:t>With </a:t>
            </a:r>
            <a:r>
              <a:rPr lang="it-IT" sz="1600" dirty="0" err="1"/>
              <a:t>this</a:t>
            </a:r>
            <a:r>
              <a:rPr lang="it-IT" sz="1600" dirty="0"/>
              <a:t> information </a:t>
            </a:r>
            <a:r>
              <a:rPr lang="it-IT" sz="1600" dirty="0" err="1"/>
              <a:t>it</a:t>
            </a:r>
            <a:r>
              <a:rPr lang="it-IT" sz="1600" dirty="0"/>
              <a:t>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a:t>achieve</a:t>
            </a:r>
            <a:endParaRPr lang="it-IT" sz="1600" dirty="0"/>
          </a:p>
          <a:p>
            <a:pPr lvl="1"/>
            <a:r>
              <a:rPr lang="it-IT" sz="1600" dirty="0"/>
              <a:t>The </a:t>
            </a:r>
            <a:r>
              <a:rPr lang="it-IT" sz="1600" dirty="0" smtClean="0"/>
              <a:t>state </a:t>
            </a:r>
            <a:r>
              <a:rPr lang="it-IT" sz="1600" dirty="0"/>
              <a:t>of </a:t>
            </a:r>
            <a:r>
              <a:rPr lang="it-IT" sz="1600" dirty="0" err="1"/>
              <a:t>each</a:t>
            </a:r>
            <a:r>
              <a:rPr lang="it-IT" sz="1600" dirty="0"/>
              <a:t> </a:t>
            </a:r>
            <a:r>
              <a:rPr lang="it-IT" sz="1600" dirty="0" smtClean="0"/>
              <a:t>record in the workflow</a:t>
            </a:r>
            <a:endParaRPr lang="it-IT" sz="1600" dirty="0"/>
          </a:p>
          <a:p>
            <a:pPr lvl="1"/>
            <a:r>
              <a:rPr lang="it-IT" sz="1600" dirty="0" smtClean="0"/>
              <a:t>The </a:t>
            </a:r>
            <a:r>
              <a:rPr lang="it-IT" sz="1600" dirty="0" err="1" smtClean="0"/>
              <a:t>informaton</a:t>
            </a:r>
            <a:r>
              <a:rPr lang="it-IT" sz="1600" dirty="0" smtClean="0"/>
              <a:t> </a:t>
            </a:r>
            <a:r>
              <a:rPr lang="it-IT" sz="1600" dirty="0" err="1" smtClean="0"/>
              <a:t>needed</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a:t>
            </a:r>
            <a:r>
              <a:rPr lang="it-IT" sz="1600" dirty="0" smtClean="0"/>
              <a:t>nd the</a:t>
            </a:r>
            <a:r>
              <a:rPr lang="it-IT" sz="1600" baseline="0" dirty="0" smtClean="0"/>
              <a:t> </a:t>
            </a:r>
            <a:r>
              <a:rPr lang="it-IT" sz="1600" dirty="0" err="1" smtClean="0"/>
              <a:t>compensating</a:t>
            </a:r>
            <a:r>
              <a:rPr lang="it-IT" sz="1600" baseline="0" dirty="0" smtClean="0"/>
              <a:t> </a:t>
            </a:r>
            <a:r>
              <a:rPr lang="it-IT" sz="1600" baseline="0" dirty="0" err="1" smtClean="0"/>
              <a:t>transactions</a:t>
            </a:r>
            <a:r>
              <a:rPr lang="it-IT" sz="1600" baseline="0" dirty="0" smtClean="0"/>
              <a:t> </a:t>
            </a:r>
          </a:p>
          <a:p>
            <a:pPr lvl="1"/>
            <a:r>
              <a:rPr lang="it-IT" sz="1600" baseline="0" dirty="0" smtClean="0"/>
              <a:t>(</a:t>
            </a:r>
            <a:r>
              <a:rPr lang="it-IT" sz="1600" dirty="0" smtClean="0"/>
              <a:t>in case of fault in </a:t>
            </a:r>
            <a:r>
              <a:rPr lang="it-IT" sz="1600" dirty="0"/>
              <a:t>the message broker or </a:t>
            </a:r>
            <a:r>
              <a:rPr lang="it-IT" sz="1600" dirty="0" err="1" smtClean="0"/>
              <a:t>application</a:t>
            </a:r>
            <a:r>
              <a:rPr lang="it-IT" sz="1600" dirty="0" smtClean="0"/>
              <a:t>)</a:t>
            </a:r>
            <a:endParaRPr lang="it-IT" sz="1600" dirty="0"/>
          </a:p>
          <a:p>
            <a:endParaRPr lang="it-IT" sz="1600" dirty="0" smtClean="0"/>
          </a:p>
          <a:p>
            <a:pPr defTabSz="947607">
              <a:defRPr/>
            </a:pPr>
            <a:r>
              <a:rPr lang="it-IT" sz="1600" dirty="0"/>
              <a:t>So </a:t>
            </a:r>
            <a:r>
              <a:rPr lang="it-IT" sz="1600" dirty="0" err="1"/>
              <a:t>each</a:t>
            </a:r>
            <a:r>
              <a:rPr lang="it-IT" sz="1600" dirty="0"/>
              <a:t> record </a:t>
            </a:r>
            <a:r>
              <a:rPr lang="it-IT" sz="1600" dirty="0" err="1"/>
              <a:t>will</a:t>
            </a:r>
            <a:r>
              <a:rPr lang="it-IT" sz="1600" dirty="0"/>
              <a:t> </a:t>
            </a:r>
            <a:r>
              <a:rPr lang="it-IT" sz="1600" dirty="0" err="1"/>
              <a:t>follow</a:t>
            </a:r>
            <a:r>
              <a:rPr lang="it-IT" sz="1600" dirty="0"/>
              <a:t> </a:t>
            </a:r>
            <a:r>
              <a:rPr lang="it-IT" sz="1600" dirty="0" err="1"/>
              <a:t>this</a:t>
            </a:r>
            <a:r>
              <a:rPr lang="it-IT" sz="1600" dirty="0"/>
              <a:t> workflow</a:t>
            </a:r>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dirty="0" err="1"/>
              <a:t>represents</a:t>
            </a:r>
            <a:r>
              <a:rPr lang="it-IT" sz="1800" dirty="0"/>
              <a:t> 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thread </a:t>
            </a:r>
            <a:r>
              <a:rPr lang="it-IT" sz="1800" dirty="0" err="1"/>
              <a:t>provided</a:t>
            </a:r>
            <a:r>
              <a:rPr lang="it-IT" sz="1800" dirty="0"/>
              <a:t> in a Spring </a:t>
            </a:r>
            <a:r>
              <a:rPr lang="it-IT" sz="1800" dirty="0" err="1"/>
              <a:t>Boot</a:t>
            </a:r>
            <a:r>
              <a:rPr lang="it-IT" sz="1800" dirty="0"/>
              <a:t> </a:t>
            </a:r>
            <a:r>
              <a:rPr lang="it-IT" sz="1800" dirty="0" err="1"/>
              <a:t>application</a:t>
            </a:r>
            <a:endParaRPr lang="it-IT" sz="1800" dirty="0"/>
          </a:p>
          <a:p>
            <a:pPr lvl="1"/>
            <a:endParaRPr lang="it-IT" sz="1800" i="1" dirty="0"/>
          </a:p>
          <a:p>
            <a:pPr lvl="1"/>
            <a:r>
              <a:rPr lang="it-IT" sz="1800" i="1" dirty="0"/>
              <a:t>@</a:t>
            </a:r>
            <a:r>
              <a:rPr lang="it-IT" sz="1800" i="1" dirty="0" err="1"/>
              <a:t>EnableScheduling</a:t>
            </a:r>
            <a:r>
              <a:rPr lang="it-IT" sz="1800"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a:t>enable</a:t>
            </a:r>
            <a:r>
              <a:rPr lang="it-IT" sz="1800" dirty="0"/>
              <a:t> 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trigger </a:t>
            </a:r>
            <a:r>
              <a:rPr lang="it-IT" sz="1800" dirty="0" err="1"/>
              <a:t>this</a:t>
            </a:r>
            <a:r>
              <a:rPr lang="it-IT" sz="1800" dirty="0"/>
              <a:t> </a:t>
            </a:r>
            <a:r>
              <a:rPr lang="it-IT" sz="1800" dirty="0" err="1"/>
              <a:t>method</a:t>
            </a:r>
            <a:r>
              <a:rPr lang="it-IT" sz="1800" dirty="0"/>
              <a:t> </a:t>
            </a:r>
            <a:r>
              <a:rPr lang="it-IT" sz="1800" dirty="0" err="1"/>
              <a:t>at</a:t>
            </a:r>
            <a:r>
              <a:rPr lang="it-IT" sz="1800" dirty="0"/>
              <a:t> the </a:t>
            </a:r>
            <a:r>
              <a:rPr lang="it-IT" sz="1800" dirty="0" err="1"/>
              <a:t>declared</a:t>
            </a:r>
            <a:r>
              <a:rPr lang="it-IT" sz="1800" dirty="0"/>
              <a:t> rate</a:t>
            </a:r>
          </a:p>
          <a:p>
            <a:pPr lvl="1"/>
            <a:endParaRPr lang="it-IT" sz="1800" dirty="0"/>
          </a:p>
          <a:p>
            <a:pPr lvl="1"/>
            <a:r>
              <a:rPr lang="it-IT" sz="1800" dirty="0"/>
              <a:t>The </a:t>
            </a:r>
            <a:r>
              <a:rPr lang="it-IT" sz="1800" dirty="0" err="1"/>
              <a:t>highlighted</a:t>
            </a:r>
            <a:r>
              <a:rPr lang="it-IT" sz="1800" dirty="0"/>
              <a:t> </a:t>
            </a:r>
            <a:r>
              <a:rPr lang="it-IT" sz="1800" dirty="0" err="1"/>
              <a:t>instructions</a:t>
            </a:r>
            <a:r>
              <a:rPr lang="it-IT" sz="1800" dirty="0"/>
              <a:t> </a:t>
            </a:r>
            <a:r>
              <a:rPr lang="it-IT" sz="1800" dirty="0" err="1"/>
              <a:t>represents</a:t>
            </a:r>
            <a:r>
              <a:rPr lang="it-IT" sz="1800" dirty="0"/>
              <a:t> the business </a:t>
            </a:r>
            <a:r>
              <a:rPr lang="it-IT" sz="1800" dirty="0" err="1"/>
              <a:t>logic</a:t>
            </a:r>
            <a:r>
              <a:rPr lang="it-IT" sz="1800" dirty="0"/>
              <a:t> </a:t>
            </a:r>
            <a:r>
              <a:rPr lang="it-IT" sz="1800" dirty="0" err="1"/>
              <a:t>that</a:t>
            </a:r>
            <a:r>
              <a:rPr lang="it-IT" sz="1800" dirty="0"/>
              <a:t> </a:t>
            </a:r>
            <a:r>
              <a:rPr lang="it-IT" sz="1800" dirty="0" err="1"/>
              <a:t>implements</a:t>
            </a:r>
            <a:r>
              <a:rPr lang="it-IT" sz="1800" dirty="0"/>
              <a:t> Data </a:t>
            </a:r>
            <a:r>
              <a:rPr lang="it-IT" sz="1800" dirty="0" err="1"/>
              <a:t>access</a:t>
            </a:r>
            <a:r>
              <a:rPr lang="it-IT" sz="1800" dirty="0"/>
              <a:t> and message </a:t>
            </a:r>
            <a:r>
              <a:rPr lang="it-IT" sz="1800" dirty="0" err="1"/>
              <a:t>publishing</a:t>
            </a:r>
            <a:r>
              <a:rPr lang="it-IT" sz="1800" dirty="0"/>
              <a:t>  </a:t>
            </a:r>
          </a:p>
          <a:p>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a:t>
            </a:r>
            <a:r>
              <a:rPr lang="it-IT" sz="2400" dirty="0" err="1" smtClean="0"/>
              <a:t>simple</a:t>
            </a:r>
            <a:r>
              <a:rPr lang="it-IT" sz="2400" dirty="0" smtClean="0"/>
              <a:t> </a:t>
            </a:r>
            <a:r>
              <a:rPr lang="it-IT" sz="2400" dirty="0" err="1" smtClean="0"/>
              <a:t>system</a:t>
            </a:r>
            <a:r>
              <a:rPr lang="it-IT" sz="2400" dirty="0" smtClean="0"/>
              <a:t> </a:t>
            </a:r>
            <a:r>
              <a:rPr lang="it-IT" sz="2400" dirty="0" err="1" smtClean="0"/>
              <a:t>landscape</a:t>
            </a:r>
            <a:r>
              <a:rPr lang="it-IT" sz="2400" dirty="0" smtClean="0"/>
              <a:t> </a:t>
            </a:r>
            <a:r>
              <a:rPr lang="it-IT" sz="2400" dirty="0" err="1" smtClean="0"/>
              <a:t>where</a:t>
            </a:r>
            <a:r>
              <a:rPr lang="it-IT" sz="2400" dirty="0" smtClean="0"/>
              <a:t> </a:t>
            </a:r>
          </a:p>
          <a:p>
            <a:r>
              <a:rPr lang="it-IT" sz="2400" dirty="0" smtClean="0"/>
              <a:t>a </a:t>
            </a:r>
            <a:r>
              <a:rPr lang="it-IT" sz="2400" baseline="0" dirty="0" smtClean="0"/>
              <a:t> </a:t>
            </a:r>
            <a:r>
              <a:rPr lang="it-IT" sz="2400" baseline="0" dirty="0" err="1" smtClean="0"/>
              <a:t>generic</a:t>
            </a:r>
            <a:r>
              <a:rPr lang="it-IT" sz="2400" baseline="0" dirty="0" smtClean="0"/>
              <a:t> service consumer </a:t>
            </a:r>
            <a:r>
              <a:rPr lang="it-IT" sz="2400" baseline="0" dirty="0" err="1" smtClean="0"/>
              <a:t>need</a:t>
            </a:r>
            <a:r>
              <a:rPr lang="it-IT" sz="2400" baseline="0" dirty="0" smtClean="0"/>
              <a:t> to </a:t>
            </a:r>
            <a:r>
              <a:rPr lang="it-IT" sz="2400" baseline="0" dirty="0" err="1" smtClean="0"/>
              <a:t>resolve</a:t>
            </a:r>
            <a:r>
              <a:rPr lang="it-IT" sz="2400" baseline="0" dirty="0" smtClean="0"/>
              <a:t> some </a:t>
            </a:r>
            <a:r>
              <a:rPr lang="it-IT" sz="2400" baseline="0" dirty="0" err="1" smtClean="0"/>
              <a:t>functions</a:t>
            </a:r>
            <a:r>
              <a:rPr lang="it-IT" sz="2400" baseline="0" dirty="0" smtClean="0"/>
              <a:t> </a:t>
            </a:r>
            <a:r>
              <a:rPr lang="it-IT" sz="2400" baseline="0" dirty="0" err="1" smtClean="0"/>
              <a:t>exposed</a:t>
            </a:r>
            <a:r>
              <a:rPr lang="it-IT" sz="2400" baseline="0" dirty="0" smtClean="0"/>
              <a:t> by </a:t>
            </a:r>
            <a:r>
              <a:rPr lang="it-IT" sz="2400" baseline="0" dirty="0" err="1" smtClean="0"/>
              <a:t>another</a:t>
            </a:r>
            <a:r>
              <a:rPr lang="it-IT" sz="2400" baseline="0" dirty="0" smtClean="0"/>
              <a:t> microservice </a:t>
            </a:r>
          </a:p>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57</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400" dirty="0" smtClean="0"/>
              <a:t>Eureka </a:t>
            </a:r>
            <a:r>
              <a:rPr lang="en-US" sz="1400" dirty="0"/>
              <a:t>it the Netflix discovery service provider. It consists of two modules: </a:t>
            </a:r>
          </a:p>
          <a:p>
            <a:pPr lvl="2"/>
            <a:r>
              <a:rPr lang="en-US" sz="1400" dirty="0"/>
              <a:t> “</a:t>
            </a:r>
            <a:r>
              <a:rPr lang="en-US" sz="1400" b="1" dirty="0"/>
              <a:t>Eureka server</a:t>
            </a:r>
            <a:r>
              <a:rPr lang="en-US" sz="1400" dirty="0"/>
              <a:t>” is a REST based service for locating services with the purpose of load balancing and failover of middle-tier servers. </a:t>
            </a:r>
          </a:p>
          <a:p>
            <a:pPr lvl="2" eaLnBrk="1" fontAlgn="t" hangingPunct="1"/>
            <a:r>
              <a:rPr lang="en-US" sz="1400" dirty="0"/>
              <a:t> “</a:t>
            </a:r>
            <a:r>
              <a:rPr lang="en-US" sz="1400" b="1" dirty="0"/>
              <a:t>Eureka Client”</a:t>
            </a:r>
            <a:r>
              <a:rPr lang="en-US" sz="1400" dirty="0"/>
              <a:t>, a Java-based client component, which interact with the Eureka server, and has a built-in load balancer that achieve basic round-robin load balancing. </a:t>
            </a:r>
          </a:p>
          <a:p>
            <a:r>
              <a:rPr lang="en-US" sz="1400" dirty="0"/>
              <a:t>Eureka can be configured and deployed to be highly available  with each server replicating state about the registered service to the others.</a:t>
            </a:r>
          </a:p>
          <a:p>
            <a:r>
              <a:rPr lang="en-US" sz="1400" dirty="0"/>
              <a:t>Services register with Eureka providing meta-data about itself (host, port, URL), </a:t>
            </a:r>
          </a:p>
          <a:p>
            <a:r>
              <a:rPr lang="en-US" sz="1400" dirty="0"/>
              <a:t>Once registered services send heartbeats to renew their leases every 30 seconds and locate their services to make remote calls</a:t>
            </a:r>
          </a:p>
          <a:p>
            <a:r>
              <a:rPr lang="en-US" sz="1400" dirty="0"/>
              <a:t>If the </a:t>
            </a:r>
            <a:r>
              <a:rPr lang="en-US" sz="1400" dirty="0" err="1"/>
              <a:t>hearthbeat</a:t>
            </a:r>
            <a:r>
              <a:rPr lang="en-US" sz="1400" dirty="0"/>
              <a:t> fails over a configurable timetable  the instance is removed</a:t>
            </a:r>
          </a:p>
          <a:p>
            <a:r>
              <a:rPr lang="en-US" sz="1400" dirty="0"/>
              <a:t>Eureka does not use a backend store and all services instance in the registry have to send an heartbeat to keep their registration up to date (so </a:t>
            </a:r>
            <a:r>
              <a:rPr lang="en-US" sz="1400" dirty="0" err="1"/>
              <a:t>ths</a:t>
            </a:r>
            <a:r>
              <a:rPr lang="en-US" sz="1400" dirty="0"/>
              <a:t> can be done in memory)</a:t>
            </a:r>
          </a:p>
          <a:p>
            <a:r>
              <a:rPr lang="en-US" sz="1400" dirty="0"/>
              <a:t>Client have an in memory cache of Eureka registration (they don’t have to go to the registry for every single request to a service)</a:t>
            </a:r>
          </a:p>
          <a:p>
            <a:r>
              <a:rPr lang="en-US" sz="1400" dirty="0"/>
              <a:t>So Eureka works as a register, that will know where which one of our services lives, how many instances of they are up (or down) and how to access them.</a:t>
            </a:r>
            <a:endParaRPr lang="it-IT" sz="1400" dirty="0"/>
          </a:p>
          <a:p>
            <a:endParaRPr lang="en-US" sz="1400" dirty="0"/>
          </a:p>
          <a:p>
            <a:endParaRPr lang="it-IT" sz="1400" dirty="0"/>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58</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000" dirty="0"/>
              <a:t>Eureka server is on its turn a microservice running as a spring boot application </a:t>
            </a:r>
            <a:endParaRPr lang="en-US" sz="2000" dirty="0" smtClean="0"/>
          </a:p>
          <a:p>
            <a:pPr defTabSz="947607">
              <a:defRPr/>
            </a:pPr>
            <a:r>
              <a:rPr lang="en-US" sz="2000" dirty="0" smtClean="0"/>
              <a:t>This </a:t>
            </a:r>
            <a:r>
              <a:rPr lang="en-US" sz="2000" dirty="0" err="1" smtClean="0"/>
              <a:t>behaviour</a:t>
            </a:r>
            <a:r>
              <a:rPr lang="en-US" sz="2000" dirty="0" smtClean="0"/>
              <a:t> is obtained just </a:t>
            </a:r>
            <a:r>
              <a:rPr lang="en-US" sz="2000" dirty="0"/>
              <a:t>adding the </a:t>
            </a:r>
            <a:r>
              <a:rPr lang="en-US" sz="2000" dirty="0">
                <a:solidFill>
                  <a:srgbClr val="000000"/>
                </a:solidFill>
              </a:rPr>
              <a:t>@</a:t>
            </a:r>
            <a:r>
              <a:rPr lang="en-US" sz="2000" dirty="0" err="1">
                <a:solidFill>
                  <a:srgbClr val="000000"/>
                </a:solidFill>
              </a:rPr>
              <a:t>EnableEurekaServer</a:t>
            </a:r>
            <a:r>
              <a:rPr lang="en-US" sz="2000" dirty="0">
                <a:solidFill>
                  <a:srgbClr val="000000"/>
                </a:solidFill>
              </a:rPr>
              <a:t> </a:t>
            </a:r>
            <a:r>
              <a:rPr lang="en-US" sz="2000" dirty="0" smtClean="0">
                <a:solidFill>
                  <a:srgbClr val="000000"/>
                </a:solidFill>
              </a:rPr>
              <a:t>annotation on the Spring</a:t>
            </a:r>
            <a:r>
              <a:rPr lang="en-US" sz="2000" baseline="0" dirty="0" smtClean="0">
                <a:solidFill>
                  <a:srgbClr val="000000"/>
                </a:solidFill>
              </a:rPr>
              <a:t> Boot Main class</a:t>
            </a:r>
            <a:endParaRPr lang="it-IT" sz="2000" dirty="0"/>
          </a:p>
          <a:p>
            <a:pPr defTabSz="947607">
              <a:defRPr/>
            </a:pPr>
            <a:endParaRPr lang="en-US" sz="2000" dirty="0" smtClean="0"/>
          </a:p>
          <a:p>
            <a:pPr defTabSz="947607">
              <a:defRPr/>
            </a:pPr>
            <a:r>
              <a:rPr lang="en-US" sz="2000" dirty="0" smtClean="0"/>
              <a:t>The following text</a:t>
            </a:r>
            <a:r>
              <a:rPr lang="en-US" sz="2000" baseline="0" dirty="0" smtClean="0"/>
              <a:t> fragment represents the declarative Eureka configuration</a:t>
            </a:r>
          </a:p>
          <a:p>
            <a:pPr defTabSz="947607">
              <a:defRPr/>
            </a:pPr>
            <a:r>
              <a:rPr lang="en-US" sz="2000" baseline="0" dirty="0" smtClean="0"/>
              <a:t>This instance has been configured in </a:t>
            </a:r>
            <a:r>
              <a:rPr lang="en-US" sz="2000" dirty="0" smtClean="0"/>
              <a:t>standalone mode </a:t>
            </a:r>
            <a:r>
              <a:rPr lang="it-IT" sz="2000" dirty="0" err="1" smtClean="0"/>
              <a:t>swicthing</a:t>
            </a:r>
            <a:r>
              <a:rPr lang="it-IT" sz="2000" dirty="0" smtClean="0"/>
              <a:t> off the client </a:t>
            </a:r>
            <a:r>
              <a:rPr lang="it-IT" sz="2000" dirty="0" err="1" smtClean="0"/>
              <a:t>behaviour</a:t>
            </a:r>
            <a:r>
              <a:rPr lang="it-IT" sz="2000" dirty="0" smtClean="0"/>
              <a:t> </a:t>
            </a:r>
            <a:r>
              <a:rPr lang="en-US" sz="2000" dirty="0" smtClean="0"/>
              <a:t>so it does not keep trying and failing to  reach its pears.</a:t>
            </a:r>
            <a:endParaRPr lang="it-IT" sz="2000" dirty="0" smtClean="0"/>
          </a:p>
          <a:p>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59</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err="1"/>
              <a:t>This</a:t>
            </a:r>
            <a:r>
              <a:rPr lang="it-IT" sz="2200" dirty="0"/>
              <a:t> </a:t>
            </a:r>
            <a:r>
              <a:rPr lang="it-IT" sz="2200" dirty="0" err="1"/>
              <a:t>loosely</a:t>
            </a:r>
            <a:r>
              <a:rPr lang="it-IT" sz="2200" dirty="0"/>
              <a:t> </a:t>
            </a:r>
            <a:r>
              <a:rPr lang="it-IT" sz="2200" dirty="0" err="1"/>
              <a:t>coupled</a:t>
            </a:r>
            <a:r>
              <a:rPr lang="it-IT" sz="2200" dirty="0"/>
              <a:t>, self-</a:t>
            </a:r>
            <a:r>
              <a:rPr lang="it-IT" sz="2200" dirty="0" err="1"/>
              <a:t>contained</a:t>
            </a:r>
            <a:r>
              <a:rPr lang="it-IT" sz="2200" dirty="0"/>
              <a:t>, non </a:t>
            </a:r>
            <a:r>
              <a:rPr lang="it-IT" sz="2200" dirty="0" err="1"/>
              <a:t>interdependent</a:t>
            </a:r>
            <a:r>
              <a:rPr lang="it-IT" sz="2200" dirty="0"/>
              <a:t> </a:t>
            </a:r>
            <a:r>
              <a:rPr lang="it-IT" sz="2200" dirty="0" err="1"/>
              <a:t>structure</a:t>
            </a:r>
            <a:r>
              <a:rPr lang="it-IT" sz="2200" dirty="0"/>
              <a:t> </a:t>
            </a:r>
            <a:r>
              <a:rPr lang="it-IT" sz="2200" dirty="0" err="1"/>
              <a:t>yields</a:t>
            </a:r>
            <a:r>
              <a:rPr lang="it-IT" sz="2200" dirty="0"/>
              <a:t> </a:t>
            </a:r>
            <a:r>
              <a:rPr lang="it-IT" sz="2200" dirty="0" err="1"/>
              <a:t>greater</a:t>
            </a:r>
            <a:r>
              <a:rPr lang="it-IT" sz="2200" dirty="0"/>
              <a:t> </a:t>
            </a:r>
            <a:r>
              <a:rPr lang="it-IT" sz="2200" dirty="0" err="1"/>
              <a:t>efficiency</a:t>
            </a:r>
            <a:r>
              <a:rPr lang="it-IT" sz="2200" dirty="0"/>
              <a:t> and </a:t>
            </a:r>
            <a:r>
              <a:rPr lang="it-IT" sz="2200" dirty="0" err="1"/>
              <a:t>vastly</a:t>
            </a:r>
            <a:r>
              <a:rPr lang="it-IT" sz="2200" dirty="0"/>
              <a:t> </a:t>
            </a:r>
            <a:r>
              <a:rPr lang="it-IT" sz="2200" dirty="0" err="1"/>
              <a:t>improved</a:t>
            </a:r>
            <a:r>
              <a:rPr lang="it-IT" sz="2200" dirty="0"/>
              <a:t> </a:t>
            </a:r>
            <a:r>
              <a:rPr lang="it-IT" sz="2200" dirty="0" err="1"/>
              <a:t>streamlining</a:t>
            </a:r>
            <a:r>
              <a:rPr lang="it-IT" sz="2200" dirty="0"/>
              <a:t> </a:t>
            </a:r>
            <a:r>
              <a:rPr lang="it-IT" sz="2200" dirty="0" err="1"/>
              <a:t>capabilities</a:t>
            </a:r>
            <a:r>
              <a:rPr lang="it-IT" sz="2200" dirty="0"/>
              <a:t> </a:t>
            </a:r>
            <a:r>
              <a:rPr lang="it-IT" sz="2200" dirty="0" err="1"/>
              <a:t>within</a:t>
            </a:r>
            <a:r>
              <a:rPr lang="it-IT" sz="2200" dirty="0"/>
              <a:t> an </a:t>
            </a:r>
            <a:r>
              <a:rPr lang="it-IT" sz="2200" dirty="0" err="1"/>
              <a:t>organically</a:t>
            </a:r>
            <a:r>
              <a:rPr lang="it-IT" sz="2200" dirty="0"/>
              <a:t> </a:t>
            </a:r>
            <a:r>
              <a:rPr lang="it-IT" sz="2200" dirty="0" err="1"/>
              <a:t>cohesive</a:t>
            </a:r>
            <a:r>
              <a:rPr lang="it-IT" sz="2200" dirty="0"/>
              <a:t> framework. </a:t>
            </a:r>
            <a:endParaRPr lang="it-IT" sz="2200" dirty="0" smtClean="0"/>
          </a:p>
          <a:p>
            <a:pPr defTabSz="947607">
              <a:defRPr/>
            </a:pPr>
            <a:endParaRPr lang="it-IT" sz="2200" dirty="0"/>
          </a:p>
          <a:p>
            <a:pPr defTabSz="947607">
              <a:defRPr/>
            </a:pPr>
            <a:r>
              <a:rPr lang="it-IT" sz="2200" dirty="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microservices-</a:t>
            </a:r>
            <a:r>
              <a:rPr lang="it-IT" sz="2200" dirty="0" err="1"/>
              <a:t>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a:t>.</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To</a:t>
            </a:r>
            <a:r>
              <a:rPr lang="it-IT" sz="2000" baseline="0" dirty="0" smtClean="0"/>
              <a:t> </a:t>
            </a:r>
            <a:r>
              <a:rPr lang="it-IT" sz="2000" baseline="0" dirty="0" err="1" smtClean="0"/>
              <a:t>transform</a:t>
            </a:r>
            <a:r>
              <a:rPr lang="it-IT" sz="2000" baseline="0" dirty="0" smtClean="0"/>
              <a:t> a microservice to an Eureka </a:t>
            </a:r>
            <a:r>
              <a:rPr lang="it-IT" sz="2000" baseline="0" dirty="0" err="1" smtClean="0"/>
              <a:t>managed</a:t>
            </a:r>
            <a:r>
              <a:rPr lang="it-IT" sz="2000" baseline="0" dirty="0" smtClean="0"/>
              <a:t> microservice (</a:t>
            </a:r>
            <a:r>
              <a:rPr lang="it-IT" sz="2000" baseline="0" dirty="0" err="1" smtClean="0"/>
              <a:t>registering</a:t>
            </a:r>
            <a:r>
              <a:rPr lang="it-IT" sz="2000" baseline="0" dirty="0" smtClean="0"/>
              <a:t> and </a:t>
            </a:r>
            <a:r>
              <a:rPr lang="it-IT" sz="2000" baseline="0" dirty="0" err="1" smtClean="0"/>
              <a:t>discovering</a:t>
            </a:r>
            <a:r>
              <a:rPr lang="it-IT" sz="2000" baseline="0" dirty="0" smtClean="0"/>
              <a:t> </a:t>
            </a:r>
            <a:r>
              <a:rPr lang="it-IT" sz="2000" baseline="0" dirty="0" err="1" smtClean="0"/>
              <a:t>capabilities</a:t>
            </a:r>
            <a:r>
              <a:rPr lang="it-IT" sz="2000" baseline="0" dirty="0" smtClean="0"/>
              <a:t>)</a:t>
            </a:r>
          </a:p>
          <a:p>
            <a:r>
              <a:rPr lang="it-IT" sz="2000" dirty="0" err="1" smtClean="0"/>
              <a:t>We</a:t>
            </a:r>
            <a:r>
              <a:rPr lang="it-IT" sz="2000" dirty="0" smtClean="0"/>
              <a:t> </a:t>
            </a:r>
            <a:r>
              <a:rPr lang="it-IT" sz="2000" dirty="0" err="1" smtClean="0"/>
              <a:t>need</a:t>
            </a:r>
            <a:r>
              <a:rPr lang="it-IT" sz="2000" dirty="0" smtClean="0"/>
              <a:t> to </a:t>
            </a:r>
            <a:r>
              <a:rPr lang="it-IT" sz="2000" dirty="0" err="1" smtClean="0"/>
              <a:t>add</a:t>
            </a:r>
            <a:r>
              <a:rPr lang="it-IT" sz="2000" dirty="0" smtClean="0"/>
              <a:t> a </a:t>
            </a:r>
            <a:r>
              <a:rPr lang="it-IT" sz="2000" dirty="0" err="1" smtClean="0"/>
              <a:t>dependency</a:t>
            </a:r>
            <a:r>
              <a:rPr lang="it-IT" sz="2000" dirty="0" smtClean="0"/>
              <a:t> to Spring </a:t>
            </a:r>
            <a:r>
              <a:rPr lang="it-IT" sz="2000" dirty="0" err="1" smtClean="0"/>
              <a:t>Cloud</a:t>
            </a:r>
            <a:r>
              <a:rPr lang="it-IT" sz="2000" dirty="0" smtClean="0"/>
              <a:t> Starter</a:t>
            </a:r>
            <a:r>
              <a:rPr lang="it-IT" sz="2000" baseline="0" dirty="0" smtClean="0"/>
              <a:t> Eureka </a:t>
            </a:r>
            <a:r>
              <a:rPr lang="it-IT" sz="2000" baseline="0" dirty="0" err="1" smtClean="0"/>
              <a:t>which</a:t>
            </a:r>
            <a:r>
              <a:rPr lang="it-IT" sz="2000" baseline="0" dirty="0" smtClean="0"/>
              <a:t> </a:t>
            </a:r>
            <a:r>
              <a:rPr lang="it-IT" sz="2000" baseline="0" dirty="0" err="1" smtClean="0"/>
              <a:t>provides</a:t>
            </a:r>
            <a:r>
              <a:rPr lang="it-IT" sz="2000" baseline="0" dirty="0" smtClean="0"/>
              <a:t> the </a:t>
            </a:r>
            <a:r>
              <a:rPr lang="it-IT" sz="2000" baseline="0" dirty="0" err="1" smtClean="0"/>
              <a:t>directives</a:t>
            </a:r>
            <a:endParaRPr lang="it-IT" sz="2000" baseline="0" dirty="0" smtClean="0"/>
          </a:p>
          <a:p>
            <a:r>
              <a:rPr lang="it-IT" sz="2000" dirty="0" smtClean="0"/>
              <a:t>@</a:t>
            </a:r>
            <a:r>
              <a:rPr lang="it-IT" sz="2000" dirty="0" err="1" smtClean="0"/>
              <a:t>EnableEurekaclient</a:t>
            </a:r>
            <a:endParaRPr lang="it-IT" sz="2000" dirty="0" smtClean="0"/>
          </a:p>
          <a:p>
            <a:r>
              <a:rPr lang="it-IT" sz="2000" dirty="0" smtClean="0"/>
              <a:t>@</a:t>
            </a:r>
            <a:r>
              <a:rPr lang="it-IT" sz="2000" dirty="0" err="1" smtClean="0"/>
              <a:t>EnableDiscoveryClient</a:t>
            </a:r>
            <a:r>
              <a:rPr lang="it-IT" sz="2000" baseline="0" dirty="0" smtClean="0"/>
              <a:t> </a:t>
            </a:r>
          </a:p>
          <a:p>
            <a:r>
              <a:rPr lang="it-IT" sz="2000" baseline="0" dirty="0" err="1" smtClean="0"/>
              <a:t>That</a:t>
            </a:r>
            <a:r>
              <a:rPr lang="it-IT" sz="2000" baseline="0" dirty="0" smtClean="0"/>
              <a:t> </a:t>
            </a:r>
            <a:r>
              <a:rPr lang="it-IT" sz="2000" baseline="0" dirty="0" err="1" smtClean="0"/>
              <a:t>will</a:t>
            </a:r>
            <a:r>
              <a:rPr lang="it-IT" sz="2000" baseline="0" dirty="0" smtClean="0"/>
              <a:t> be </a:t>
            </a:r>
            <a:r>
              <a:rPr lang="it-IT" sz="2000" baseline="0" dirty="0" err="1" smtClean="0"/>
              <a:t>added</a:t>
            </a:r>
            <a:r>
              <a:rPr lang="it-IT" sz="2000" baseline="0" dirty="0" smtClean="0"/>
              <a:t> to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dirty="0" smtClean="0"/>
          </a:p>
          <a:p>
            <a:endParaRPr lang="it-IT" sz="2000" dirty="0" smtClean="0"/>
          </a:p>
          <a:p>
            <a:r>
              <a:rPr lang="en-US" sz="2000" dirty="0" smtClean="0"/>
              <a:t>The following text</a:t>
            </a:r>
            <a:r>
              <a:rPr lang="en-US" sz="2000" baseline="0" dirty="0" smtClean="0"/>
              <a:t> fragment represents the Eureka configuration of this service</a:t>
            </a:r>
          </a:p>
          <a:p>
            <a:r>
              <a:rPr lang="en-US" sz="2000" baseline="0" dirty="0" smtClean="0"/>
              <a:t>We can see the Server URL and the </a:t>
            </a:r>
            <a:r>
              <a:rPr lang="en-US" sz="2000" baseline="0" dirty="0" err="1" smtClean="0"/>
              <a:t>healthcheck</a:t>
            </a:r>
            <a:r>
              <a:rPr lang="en-US" sz="2000" baseline="0" dirty="0" smtClean="0"/>
              <a:t> and lease duration capabilities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fragment</a:t>
            </a:r>
            <a:r>
              <a:rPr lang="it-IT" sz="2000" dirty="0" smtClean="0"/>
              <a:t> of code shows the</a:t>
            </a:r>
            <a:r>
              <a:rPr lang="it-IT" sz="2000" baseline="0" dirty="0" smtClean="0"/>
              <a:t> </a:t>
            </a:r>
            <a:r>
              <a:rPr lang="it-IT" sz="2000" baseline="0" dirty="0" err="1" smtClean="0"/>
              <a:t>resolution</a:t>
            </a:r>
            <a:r>
              <a:rPr lang="it-IT" sz="2000" baseline="0" dirty="0" smtClean="0"/>
              <a:t> of an Eureka service by service </a:t>
            </a:r>
            <a:r>
              <a:rPr lang="it-IT" sz="2000" baseline="0" dirty="0" err="1" smtClean="0"/>
              <a:t>discovery</a:t>
            </a:r>
            <a:r>
              <a:rPr lang="it-IT" sz="2000" baseline="0" dirty="0" smtClean="0"/>
              <a:t> </a:t>
            </a:r>
            <a:r>
              <a:rPr lang="it-IT" sz="2000" baseline="0" dirty="0" err="1" smtClean="0"/>
              <a:t>capabilities</a:t>
            </a:r>
            <a:endParaRPr lang="it-IT" sz="2000" dirty="0" smtClean="0"/>
          </a:p>
          <a:p>
            <a:endParaRPr lang="it-IT" sz="2000" dirty="0" smtClean="0"/>
          </a:p>
          <a:p>
            <a:r>
              <a:rPr lang="it-IT" sz="2000" dirty="0" err="1" smtClean="0"/>
              <a:t>We</a:t>
            </a:r>
            <a:r>
              <a:rPr lang="it-IT" sz="2000" dirty="0" smtClean="0"/>
              <a:t> can </a:t>
            </a:r>
            <a:r>
              <a:rPr lang="it-IT" sz="2000" dirty="0" err="1" smtClean="0"/>
              <a:t>see</a:t>
            </a:r>
            <a:r>
              <a:rPr lang="it-IT" sz="2000" dirty="0" smtClean="0"/>
              <a:t> </a:t>
            </a:r>
            <a:r>
              <a:rPr lang="it-IT" sz="2000" dirty="0" err="1" smtClean="0"/>
              <a:t>that</a:t>
            </a:r>
            <a:r>
              <a:rPr lang="it-IT" sz="2000" dirty="0" smtClean="0"/>
              <a:t> </a:t>
            </a:r>
            <a:r>
              <a:rPr lang="it-IT" sz="2000" dirty="0" err="1" smtClean="0"/>
              <a:t>these</a:t>
            </a:r>
            <a:r>
              <a:rPr lang="it-IT" sz="2000" dirty="0" smtClean="0"/>
              <a:t> </a:t>
            </a:r>
            <a:r>
              <a:rPr lang="it-IT" sz="2000" dirty="0" err="1" smtClean="0"/>
              <a:t>capabilities</a:t>
            </a:r>
            <a:r>
              <a:rPr lang="it-IT" sz="2000" dirty="0" smtClean="0"/>
              <a:t>  are </a:t>
            </a:r>
            <a:r>
              <a:rPr lang="it-IT" sz="2000" dirty="0" err="1" smtClean="0"/>
              <a:t>coded</a:t>
            </a:r>
            <a:r>
              <a:rPr lang="it-IT" sz="2000" dirty="0" smtClean="0"/>
              <a:t> inside the service consumer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a:t>This</a:t>
            </a:r>
            <a:r>
              <a:rPr lang="it-IT" sz="1600" dirty="0"/>
              <a:t> </a:t>
            </a:r>
            <a:r>
              <a:rPr lang="it-IT" sz="1600" dirty="0" err="1"/>
              <a:t>fragment</a:t>
            </a:r>
            <a:r>
              <a:rPr lang="it-IT" sz="1600" dirty="0"/>
              <a:t> </a:t>
            </a:r>
            <a:r>
              <a:rPr lang="it-IT" sz="1600" dirty="0" err="1"/>
              <a:t>represents</a:t>
            </a:r>
            <a:r>
              <a:rPr lang="it-IT" sz="1600" dirty="0"/>
              <a:t> the service </a:t>
            </a:r>
            <a:r>
              <a:rPr lang="it-IT" sz="1600" dirty="0" err="1"/>
              <a:t>discovery</a:t>
            </a:r>
            <a:r>
              <a:rPr lang="it-IT" sz="1600" dirty="0"/>
              <a:t> </a:t>
            </a:r>
            <a:r>
              <a:rPr lang="it-IT" sz="1600" dirty="0" err="1"/>
              <a:t>capabilities</a:t>
            </a:r>
            <a:r>
              <a:rPr lang="it-IT" sz="1600" dirty="0"/>
              <a:t> </a:t>
            </a:r>
            <a:r>
              <a:rPr lang="it-IT" sz="1600" dirty="0" err="1"/>
              <a:t>implemented</a:t>
            </a:r>
            <a:r>
              <a:rPr lang="it-IT" sz="1600" dirty="0"/>
              <a:t> by </a:t>
            </a:r>
            <a:r>
              <a:rPr lang="it-IT" sz="1600" dirty="0" err="1"/>
              <a:t>means</a:t>
            </a:r>
            <a:r>
              <a:rPr lang="it-IT" sz="1600" dirty="0"/>
              <a:t> of a </a:t>
            </a:r>
            <a:r>
              <a:rPr lang="it-IT" sz="1600" dirty="0" err="1"/>
              <a:t>Feign</a:t>
            </a:r>
            <a:r>
              <a:rPr lang="it-IT" sz="1600" dirty="0"/>
              <a:t> Client.</a:t>
            </a:r>
          </a:p>
          <a:p>
            <a:endParaRPr lang="it-IT" sz="1600" dirty="0"/>
          </a:p>
          <a:p>
            <a:r>
              <a:rPr lang="en-US" sz="1600" dirty="0"/>
              <a:t>Feign is a declarative web service client. It makes writing web service clients easier. </a:t>
            </a:r>
          </a:p>
          <a:p>
            <a:r>
              <a:rPr lang="en-US" sz="1600" dirty="0"/>
              <a:t>  </a:t>
            </a:r>
            <a:endParaRPr lang="it-IT" sz="1600" dirty="0"/>
          </a:p>
          <a:p>
            <a:r>
              <a:rPr lang="it-IT" sz="1600" dirty="0"/>
              <a:t>The @</a:t>
            </a:r>
            <a:r>
              <a:rPr lang="it-IT" sz="1600" dirty="0" err="1"/>
              <a:t>FeignClientAnnotation</a:t>
            </a:r>
            <a:r>
              <a:rPr lang="it-IT" sz="1600" dirty="0"/>
              <a:t> </a:t>
            </a:r>
            <a:r>
              <a:rPr lang="it-IT" sz="1600" dirty="0" err="1"/>
              <a:t>directive</a:t>
            </a:r>
            <a:r>
              <a:rPr lang="it-IT" sz="1600" dirty="0"/>
              <a:t> </a:t>
            </a:r>
            <a:r>
              <a:rPr lang="it-IT" sz="1600" dirty="0" err="1"/>
              <a:t>annotates</a:t>
            </a:r>
            <a:r>
              <a:rPr lang="it-IT" sz="1600" dirty="0"/>
              <a:t> the </a:t>
            </a:r>
            <a:r>
              <a:rPr lang="it-IT" sz="1600" dirty="0" err="1"/>
              <a:t>main</a:t>
            </a:r>
            <a:r>
              <a:rPr lang="it-IT" sz="1600" dirty="0"/>
              <a:t> </a:t>
            </a:r>
            <a:r>
              <a:rPr lang="it-IT" sz="1600" dirty="0" err="1"/>
              <a:t>class</a:t>
            </a:r>
            <a:r>
              <a:rPr lang="it-IT" sz="1600" dirty="0"/>
              <a:t> of the Spring </a:t>
            </a:r>
            <a:r>
              <a:rPr lang="it-IT" sz="1600" dirty="0" err="1"/>
              <a:t>Boot</a:t>
            </a:r>
            <a:r>
              <a:rPr lang="it-IT" sz="1600" dirty="0"/>
              <a:t> </a:t>
            </a:r>
            <a:r>
              <a:rPr lang="it-IT" sz="1600" dirty="0" err="1"/>
              <a:t>application</a:t>
            </a:r>
            <a:endParaRPr lang="it-IT" sz="1600" dirty="0"/>
          </a:p>
          <a:p>
            <a:endParaRPr lang="it-IT" sz="1600" dirty="0"/>
          </a:p>
          <a:p>
            <a:r>
              <a:rPr lang="it-IT" sz="1600" dirty="0" err="1"/>
              <a:t>We</a:t>
            </a:r>
            <a:r>
              <a:rPr lang="it-IT" sz="1600" dirty="0"/>
              <a:t> can </a:t>
            </a:r>
            <a:r>
              <a:rPr lang="it-IT" sz="1600" dirty="0" err="1"/>
              <a:t>see</a:t>
            </a:r>
            <a:r>
              <a:rPr lang="it-IT" sz="1600" dirty="0"/>
              <a:t> the @</a:t>
            </a:r>
            <a:r>
              <a:rPr lang="it-IT" sz="1600" dirty="0" err="1"/>
              <a:t>FeignClient</a:t>
            </a:r>
            <a:r>
              <a:rPr lang="it-IT" sz="1600" dirty="0"/>
              <a:t> </a:t>
            </a:r>
            <a:r>
              <a:rPr lang="it-IT" sz="1600" dirty="0" err="1"/>
              <a:t>directive</a:t>
            </a:r>
            <a:r>
              <a:rPr lang="it-IT" sz="1600" dirty="0"/>
              <a:t> </a:t>
            </a:r>
            <a:r>
              <a:rPr lang="it-IT" sz="1600" dirty="0" err="1"/>
              <a:t>that</a:t>
            </a:r>
            <a:r>
              <a:rPr lang="it-IT" sz="1600" dirty="0"/>
              <a:t> </a:t>
            </a:r>
            <a:r>
              <a:rPr lang="it-IT" sz="1600" dirty="0" err="1"/>
              <a:t>annotates</a:t>
            </a:r>
            <a:r>
              <a:rPr lang="it-IT" sz="1600" dirty="0"/>
              <a:t> the </a:t>
            </a:r>
            <a:r>
              <a:rPr lang="it-IT" sz="1600" dirty="0" err="1"/>
              <a:t>interface</a:t>
            </a:r>
            <a:r>
              <a:rPr lang="it-IT" sz="1600" dirty="0"/>
              <a:t> </a:t>
            </a:r>
            <a:r>
              <a:rPr lang="it-IT" sz="1600" dirty="0" err="1"/>
              <a:t>used</a:t>
            </a:r>
            <a:r>
              <a:rPr lang="it-IT" sz="1600" dirty="0"/>
              <a:t> to </a:t>
            </a:r>
            <a:r>
              <a:rPr lang="it-IT" sz="1600" dirty="0" err="1"/>
              <a:t>resolve</a:t>
            </a:r>
            <a:r>
              <a:rPr lang="it-IT" sz="1600" dirty="0"/>
              <a:t> the service</a:t>
            </a:r>
          </a:p>
          <a:p>
            <a:endParaRPr lang="it-IT" sz="1600" dirty="0"/>
          </a:p>
          <a:p>
            <a:r>
              <a:rPr lang="it-IT" sz="1600" dirty="0" err="1"/>
              <a:t>Then</a:t>
            </a:r>
            <a:r>
              <a:rPr lang="it-IT" sz="1600" dirty="0"/>
              <a:t> the </a:t>
            </a:r>
            <a:r>
              <a:rPr lang="it-IT" sz="1600" dirty="0" err="1"/>
              <a:t>implementation</a:t>
            </a:r>
            <a:r>
              <a:rPr lang="it-IT" sz="1600" dirty="0"/>
              <a:t> of the </a:t>
            </a:r>
            <a:r>
              <a:rPr lang="it-IT" sz="1600" dirty="0" err="1"/>
              <a:t>declared</a:t>
            </a:r>
            <a:r>
              <a:rPr lang="it-IT" sz="1600" dirty="0"/>
              <a:t> </a:t>
            </a:r>
            <a:r>
              <a:rPr lang="it-IT" sz="1600" dirty="0" err="1"/>
              <a:t>interface</a:t>
            </a:r>
            <a:r>
              <a:rPr lang="it-IT" sz="1600" dirty="0"/>
              <a:t> </a:t>
            </a:r>
            <a:r>
              <a:rPr lang="it-IT" sz="1600" dirty="0" err="1"/>
              <a:t>which</a:t>
            </a:r>
            <a:r>
              <a:rPr lang="it-IT" sz="1600" dirty="0"/>
              <a:t> </a:t>
            </a:r>
            <a:r>
              <a:rPr lang="it-IT" sz="1600" dirty="0" err="1"/>
              <a:t>implement</a:t>
            </a:r>
            <a:r>
              <a:rPr lang="it-IT" sz="1600" dirty="0"/>
              <a:t> the target </a:t>
            </a:r>
            <a:r>
              <a:rPr lang="it-IT" sz="1600" dirty="0" err="1"/>
              <a:t>Rest</a:t>
            </a:r>
            <a:r>
              <a:rPr lang="it-IT" sz="1600" dirty="0"/>
              <a:t> </a:t>
            </a:r>
            <a:r>
              <a:rPr lang="it-IT" sz="1600" dirty="0" err="1"/>
              <a:t>invocation</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62</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fragment</a:t>
            </a:r>
            <a:r>
              <a:rPr lang="it-IT" sz="2000" dirty="0" smtClean="0"/>
              <a:t> of code reports </a:t>
            </a:r>
            <a:r>
              <a:rPr lang="it-IT" sz="2000" baseline="0" dirty="0" smtClean="0"/>
              <a:t>the </a:t>
            </a:r>
            <a:r>
              <a:rPr lang="it-IT" sz="2000" baseline="0" dirty="0" err="1" smtClean="0"/>
              <a:t>load</a:t>
            </a:r>
            <a:r>
              <a:rPr lang="it-IT" sz="2000" baseline="0" dirty="0" smtClean="0"/>
              <a:t> </a:t>
            </a:r>
            <a:r>
              <a:rPr lang="it-IT" sz="2000" baseline="0" dirty="0" err="1" smtClean="0"/>
              <a:t>balancing</a:t>
            </a:r>
            <a:r>
              <a:rPr lang="it-IT" sz="2000" baseline="0" dirty="0" smtClean="0"/>
              <a:t> client </a:t>
            </a:r>
            <a:r>
              <a:rPr lang="it-IT" sz="2000" baseline="0" dirty="0" err="1" smtClean="0"/>
              <a:t>features</a:t>
            </a:r>
            <a:endParaRPr lang="it-IT" sz="2000" baseline="0" dirty="0" smtClean="0"/>
          </a:p>
          <a:p>
            <a:endParaRPr lang="it-IT" sz="2000" baseline="0" dirty="0" smtClean="0"/>
          </a:p>
          <a:p>
            <a:r>
              <a:rPr lang="it-IT" sz="2000" baseline="0" dirty="0" err="1" smtClean="0"/>
              <a:t>Also</a:t>
            </a:r>
            <a:r>
              <a:rPr lang="it-IT" sz="2000" baseline="0" dirty="0" smtClean="0"/>
              <a:t> </a:t>
            </a:r>
            <a:r>
              <a:rPr lang="it-IT" sz="2000" baseline="0" dirty="0" err="1" smtClean="0"/>
              <a:t>there</a:t>
            </a:r>
            <a:r>
              <a:rPr lang="it-IT" sz="2000" baseline="0" dirty="0" smtClean="0"/>
              <a:t> the </a:t>
            </a:r>
            <a:r>
              <a:rPr lang="it-IT" sz="2000" baseline="0" dirty="0" err="1" smtClean="0"/>
              <a:t>load</a:t>
            </a:r>
            <a:r>
              <a:rPr lang="it-IT" sz="2000" baseline="0" dirty="0" smtClean="0"/>
              <a:t> </a:t>
            </a:r>
            <a:r>
              <a:rPr lang="it-IT" sz="2000" baseline="0" dirty="0" err="1" smtClean="0"/>
              <a:t>balancing</a:t>
            </a:r>
            <a:r>
              <a:rPr lang="it-IT" sz="2000" baseline="0" dirty="0" smtClean="0"/>
              <a:t> </a:t>
            </a:r>
            <a:r>
              <a:rPr lang="it-IT" sz="2000" baseline="0" dirty="0" err="1" smtClean="0"/>
              <a:t>logic</a:t>
            </a:r>
            <a:r>
              <a:rPr lang="it-IT" sz="2000" baseline="0" dirty="0" smtClean="0"/>
              <a:t> </a:t>
            </a:r>
            <a:r>
              <a:rPr lang="it-IT" sz="2000" baseline="0" dirty="0" err="1" smtClean="0"/>
              <a:t>is</a:t>
            </a:r>
            <a:r>
              <a:rPr lang="it-IT" sz="2000" baseline="0" dirty="0" smtClean="0"/>
              <a:t> </a:t>
            </a:r>
            <a:r>
              <a:rPr lang="it-IT" sz="2000" baseline="0" dirty="0" err="1" smtClean="0"/>
              <a:t>coded</a:t>
            </a:r>
            <a:r>
              <a:rPr lang="it-IT" sz="2000" baseline="0" dirty="0" smtClean="0"/>
              <a:t> on the client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63</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64</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800" dirty="0" smtClean="0"/>
          </a:p>
          <a:p>
            <a:r>
              <a:rPr lang="it-IT" sz="1800" dirty="0" err="1" smtClean="0"/>
              <a:t>We</a:t>
            </a:r>
            <a:r>
              <a:rPr lang="it-IT" sz="1800" dirty="0" smtClean="0"/>
              <a:t> are </a:t>
            </a:r>
            <a:r>
              <a:rPr lang="it-IT" sz="1800" dirty="0" err="1" smtClean="0"/>
              <a:t>now</a:t>
            </a:r>
            <a:r>
              <a:rPr lang="it-IT" sz="1800" dirty="0" smtClean="0"/>
              <a:t> to </a:t>
            </a:r>
            <a:r>
              <a:rPr lang="it-IT" sz="1800" dirty="0" err="1" smtClean="0"/>
              <a:t>see</a:t>
            </a:r>
            <a:r>
              <a:rPr lang="it-IT" sz="1800" dirty="0" smtClean="0"/>
              <a:t> a </a:t>
            </a:r>
            <a:r>
              <a:rPr lang="it-IT" sz="1800" dirty="0" err="1" smtClean="0"/>
              <a:t>proof</a:t>
            </a:r>
            <a:r>
              <a:rPr lang="it-IT" sz="1800" baseline="0" dirty="0" smtClean="0"/>
              <a:t> of </a:t>
            </a:r>
            <a:r>
              <a:rPr lang="it-IT" sz="1800" dirty="0" smtClean="0"/>
              <a:t>The </a:t>
            </a:r>
            <a:r>
              <a:rPr lang="it-IT" sz="1800" dirty="0" err="1" smtClean="0"/>
              <a:t>scaling</a:t>
            </a:r>
            <a:r>
              <a:rPr lang="it-IT" sz="1800" baseline="0" dirty="0" smtClean="0"/>
              <a:t> up service feature </a:t>
            </a:r>
            <a:r>
              <a:rPr lang="it-IT" sz="1800" baseline="0" dirty="0" err="1" smtClean="0"/>
              <a:t>within</a:t>
            </a:r>
            <a:r>
              <a:rPr lang="it-IT" sz="1800" baseline="0" dirty="0" smtClean="0"/>
              <a:t> </a:t>
            </a:r>
            <a:r>
              <a:rPr lang="it-IT" sz="1800" baseline="0" dirty="0" err="1" smtClean="0"/>
              <a:t>Pivotal</a:t>
            </a:r>
            <a:r>
              <a:rPr lang="it-IT" sz="1800" baseline="0" dirty="0" smtClean="0"/>
              <a:t> Web Services </a:t>
            </a:r>
          </a:p>
          <a:p>
            <a:endParaRPr lang="it-IT" sz="1800" dirty="0" smtClean="0"/>
          </a:p>
          <a:p>
            <a:endParaRPr lang="it-IT" sz="1800" dirty="0" smtClean="0"/>
          </a:p>
          <a:p>
            <a:endParaRPr lang="it-IT" sz="1800" dirty="0" smtClean="0"/>
          </a:p>
          <a:p>
            <a:r>
              <a:rPr lang="it-IT" sz="1800" dirty="0" err="1" smtClean="0"/>
              <a:t>behaviour</a:t>
            </a:r>
            <a:r>
              <a:rPr lang="it-IT" sz="1800" dirty="0" smtClean="0"/>
              <a:t> of Eureka inside PWS</a:t>
            </a:r>
          </a:p>
          <a:p>
            <a:endParaRPr lang="it-IT" sz="1800" dirty="0" smtClean="0"/>
          </a:p>
          <a:p>
            <a:r>
              <a:rPr lang="it-IT" sz="1800" dirty="0" smtClean="0"/>
              <a:t>Eureka </a:t>
            </a:r>
            <a:r>
              <a:rPr lang="it-IT" sz="1800" dirty="0" err="1" smtClean="0"/>
              <a:t>will</a:t>
            </a:r>
            <a:r>
              <a:rPr lang="it-IT" sz="1800" dirty="0" smtClean="0"/>
              <a:t> use the PWS </a:t>
            </a:r>
            <a:r>
              <a:rPr lang="it-IT" sz="1800" dirty="0" err="1" smtClean="0"/>
              <a:t>features</a:t>
            </a:r>
            <a:r>
              <a:rPr lang="it-IT" sz="1800" dirty="0" smtClean="0"/>
              <a:t> of </a:t>
            </a:r>
            <a:r>
              <a:rPr lang="it-IT" sz="1800" dirty="0" err="1" smtClean="0"/>
              <a:t>dynamical</a:t>
            </a:r>
            <a:r>
              <a:rPr lang="it-IT" sz="1800" dirty="0" smtClean="0"/>
              <a:t> </a:t>
            </a:r>
            <a:r>
              <a:rPr lang="it-IT" sz="1800" dirty="0" err="1" smtClean="0"/>
              <a:t>allocated</a:t>
            </a:r>
            <a:r>
              <a:rPr lang="it-IT" sz="1800" dirty="0" smtClean="0"/>
              <a:t> </a:t>
            </a:r>
            <a:r>
              <a:rPr lang="it-IT" sz="1800" dirty="0" err="1" smtClean="0"/>
              <a:t>ports</a:t>
            </a:r>
            <a:r>
              <a:rPr lang="it-IT" sz="1800" dirty="0" smtClean="0"/>
              <a:t> so </a:t>
            </a:r>
            <a:r>
              <a:rPr lang="it-IT" sz="1800" dirty="0" err="1" smtClean="0"/>
              <a:t>it</a:t>
            </a:r>
            <a:r>
              <a:rPr lang="it-IT" sz="1800" dirty="0" smtClean="0"/>
              <a:t> </a:t>
            </a:r>
            <a:r>
              <a:rPr lang="it-IT" sz="1800" dirty="0" err="1" smtClean="0"/>
              <a:t>will</a:t>
            </a:r>
            <a:r>
              <a:rPr lang="it-IT" sz="1800" dirty="0" smtClean="0"/>
              <a:t> be easy to </a:t>
            </a:r>
            <a:r>
              <a:rPr lang="it-IT" sz="1800" dirty="0" err="1" smtClean="0"/>
              <a:t>add</a:t>
            </a:r>
            <a:r>
              <a:rPr lang="it-IT" sz="1800" dirty="0" smtClean="0"/>
              <a:t> a new </a:t>
            </a:r>
            <a:r>
              <a:rPr lang="it-IT" sz="1800" dirty="0" err="1" smtClean="0"/>
              <a:t>instance</a:t>
            </a:r>
            <a:r>
              <a:rPr lang="it-IT" sz="1800" dirty="0" smtClean="0"/>
              <a:t> of a service </a:t>
            </a:r>
            <a:r>
              <a:rPr lang="it-IT" sz="1800" dirty="0" err="1" smtClean="0"/>
              <a:t>discovered</a:t>
            </a:r>
            <a:r>
              <a:rPr lang="it-IT" sz="1800" dirty="0" smtClean="0"/>
              <a:t> and </a:t>
            </a:r>
            <a:r>
              <a:rPr lang="it-IT" sz="1800" dirty="0" err="1" smtClean="0"/>
              <a:t>registred</a:t>
            </a:r>
            <a:r>
              <a:rPr lang="it-IT" sz="1800" dirty="0" smtClean="0"/>
              <a:t> inside the eureka server </a:t>
            </a:r>
            <a:r>
              <a:rPr lang="it-IT" sz="1800" dirty="0" err="1" smtClean="0"/>
              <a:t>running</a:t>
            </a:r>
            <a:r>
              <a:rPr lang="it-IT" sz="1800" dirty="0" smtClean="0"/>
              <a:t> inside PWS.</a:t>
            </a:r>
          </a:p>
          <a:p>
            <a:endParaRPr lang="it-IT" sz="1800" dirty="0" smtClean="0"/>
          </a:p>
          <a:p>
            <a:r>
              <a:rPr lang="it-IT" sz="1800" dirty="0" smtClean="0"/>
              <a:t>[</a:t>
            </a:r>
            <a:r>
              <a:rPr lang="it-IT" sz="1800" dirty="0" err="1" smtClean="0"/>
              <a:t>it</a:t>
            </a:r>
            <a:r>
              <a:rPr lang="it-IT" sz="1800" dirty="0" smtClean="0"/>
              <a:t> </a:t>
            </a:r>
            <a:r>
              <a:rPr lang="it-IT" sz="1800" dirty="0" err="1" smtClean="0"/>
              <a:t>will</a:t>
            </a:r>
            <a:r>
              <a:rPr lang="it-IT" sz="1800" dirty="0" smtClean="0"/>
              <a:t> be </a:t>
            </a:r>
            <a:r>
              <a:rPr lang="it-IT" sz="1800" dirty="0" err="1" smtClean="0"/>
              <a:t>enought</a:t>
            </a:r>
            <a:r>
              <a:rPr lang="it-IT" sz="1800" dirty="0" smtClean="0"/>
              <a:t> scale out more </a:t>
            </a:r>
            <a:r>
              <a:rPr lang="it-IT" sz="1800" dirty="0" err="1" smtClean="0"/>
              <a:t>than</a:t>
            </a:r>
            <a:r>
              <a:rPr lang="it-IT" sz="1800" dirty="0" smtClean="0"/>
              <a:t> an </a:t>
            </a:r>
            <a:r>
              <a:rPr lang="it-IT" sz="1800" dirty="0" err="1" smtClean="0"/>
              <a:t>instance</a:t>
            </a:r>
            <a:r>
              <a:rPr lang="it-IT" sz="1800" dirty="0" smtClean="0"/>
              <a:t> of a </a:t>
            </a:r>
            <a:r>
              <a:rPr lang="it-IT" sz="1800" dirty="0" err="1" smtClean="0"/>
              <a:t>registred</a:t>
            </a:r>
            <a:r>
              <a:rPr lang="it-IT" sz="1800" dirty="0" smtClean="0"/>
              <a:t> service under Eureka </a:t>
            </a:r>
            <a:r>
              <a:rPr lang="it-IT" sz="1800" dirty="0" err="1" smtClean="0"/>
              <a:t>thata</a:t>
            </a:r>
            <a:r>
              <a:rPr lang="it-IT" sz="1800" dirty="0" smtClean="0"/>
              <a:t> PWS </a:t>
            </a:r>
            <a:r>
              <a:rPr lang="it-IT" sz="1800" dirty="0" err="1" smtClean="0"/>
              <a:t>will</a:t>
            </a:r>
            <a:r>
              <a:rPr lang="it-IT" sz="1800" dirty="0" smtClean="0"/>
              <a:t> allocate new </a:t>
            </a:r>
            <a:r>
              <a:rPr lang="it-IT" sz="1800" dirty="0" err="1" smtClean="0"/>
              <a:t>port</a:t>
            </a:r>
            <a:r>
              <a:rPr lang="it-IT" sz="1800" dirty="0" smtClean="0"/>
              <a:t> </a:t>
            </a:r>
            <a:r>
              <a:rPr lang="it-IT" sz="1800" dirty="0" err="1" smtClean="0"/>
              <a:t>dinamically</a:t>
            </a:r>
            <a:r>
              <a:rPr lang="it-IT" sz="1800" dirty="0" smtClean="0"/>
              <a:t> and </a:t>
            </a:r>
            <a:r>
              <a:rPr lang="it-IT" sz="1800" dirty="0" err="1" smtClean="0"/>
              <a:t>then</a:t>
            </a:r>
            <a:r>
              <a:rPr lang="it-IT" sz="1800" dirty="0" smtClean="0"/>
              <a:t> </a:t>
            </a:r>
            <a:r>
              <a:rPr lang="it-IT" sz="1800" dirty="0" err="1" smtClean="0"/>
              <a:t>register</a:t>
            </a:r>
            <a:r>
              <a:rPr lang="it-IT" sz="1800" dirty="0" smtClean="0"/>
              <a:t> </a:t>
            </a:r>
            <a:r>
              <a:rPr lang="it-IT" sz="1800" dirty="0" err="1" smtClean="0"/>
              <a:t>themself</a:t>
            </a:r>
            <a:r>
              <a:rPr lang="it-IT" sz="1800" dirty="0" smtClean="0"/>
              <a:t> to the service </a:t>
            </a:r>
            <a:r>
              <a:rPr lang="it-IT" sz="1800" dirty="0" err="1" smtClean="0"/>
              <a:t>discovery</a:t>
            </a:r>
            <a:r>
              <a:rPr lang="it-IT" sz="1800" dirty="0" smtClean="0"/>
              <a:t> server]</a:t>
            </a:r>
          </a:p>
          <a:p>
            <a:endParaRPr lang="it-IT" sz="1800" dirty="0" smtClean="0">
              <a:solidFill>
                <a:srgbClr val="FF0000"/>
              </a:solidFill>
            </a:endParaRPr>
          </a:p>
          <a:p>
            <a:r>
              <a:rPr lang="it-IT" sz="1800" strike="sngStrike" dirty="0" smtClean="0">
                <a:solidFill>
                  <a:srgbClr val="FF0000"/>
                </a:solidFill>
              </a:rPr>
              <a:t>Inside </a:t>
            </a:r>
            <a:r>
              <a:rPr lang="it-IT" sz="1800" strike="sngStrike" dirty="0" err="1" smtClean="0">
                <a:solidFill>
                  <a:srgbClr val="FF0000"/>
                </a:solidFill>
              </a:rPr>
              <a:t>pws</a:t>
            </a:r>
            <a:r>
              <a:rPr lang="it-IT" sz="1800" strike="sngStrike" dirty="0" smtClean="0">
                <a:solidFill>
                  <a:srgbClr val="FF0000"/>
                </a:solidFill>
              </a:rPr>
              <a:t> monitor and </a:t>
            </a:r>
            <a:r>
              <a:rPr lang="it-IT" sz="1800" strike="sngStrike" dirty="0" err="1" smtClean="0">
                <a:solidFill>
                  <a:srgbClr val="FF0000"/>
                </a:solidFill>
              </a:rPr>
              <a:t>elastic</a:t>
            </a:r>
            <a:r>
              <a:rPr lang="it-IT" sz="1800" strike="sngStrike" dirty="0" smtClean="0">
                <a:solidFill>
                  <a:srgbClr val="FF0000"/>
                </a:solidFill>
              </a:rPr>
              <a:t> </a:t>
            </a:r>
            <a:r>
              <a:rPr lang="it-IT" sz="1800" strike="sngStrike" dirty="0" err="1" smtClean="0">
                <a:solidFill>
                  <a:srgbClr val="FF0000"/>
                </a:solidFill>
              </a:rPr>
              <a:t>runtime</a:t>
            </a:r>
            <a:r>
              <a:rPr lang="it-IT" sz="1800" strike="sngStrike" dirty="0" smtClean="0">
                <a:solidFill>
                  <a:srgbClr val="FF0000"/>
                </a:solidFill>
              </a:rPr>
              <a:t> and the </a:t>
            </a:r>
            <a:r>
              <a:rPr lang="it-IT" sz="1800" strike="sngStrike" dirty="0" err="1" smtClean="0">
                <a:solidFill>
                  <a:srgbClr val="FF0000"/>
                </a:solidFill>
              </a:rPr>
              <a:t>combination</a:t>
            </a:r>
            <a:r>
              <a:rPr lang="it-IT" sz="1800" strike="sngStrike" dirty="0" smtClean="0">
                <a:solidFill>
                  <a:srgbClr val="FF0000"/>
                </a:solidFill>
              </a:rPr>
              <a:t> of the </a:t>
            </a:r>
            <a:r>
              <a:rPr lang="it-IT" sz="1800" strike="sngStrike" dirty="0" err="1" smtClean="0">
                <a:solidFill>
                  <a:srgbClr val="FF0000"/>
                </a:solidFill>
              </a:rPr>
              <a:t>two</a:t>
            </a:r>
            <a:r>
              <a:rPr lang="it-IT" sz="1800" strike="sngStrike" dirty="0" smtClean="0">
                <a:solidFill>
                  <a:srgbClr val="FF0000"/>
                </a:solidFill>
              </a:rPr>
              <a:t> cache and the </a:t>
            </a:r>
            <a:r>
              <a:rPr lang="it-IT" sz="1800" strike="sngStrike" dirty="0" err="1" smtClean="0">
                <a:solidFill>
                  <a:srgbClr val="FF0000"/>
                </a:solidFill>
              </a:rPr>
              <a:t>hearthbeat</a:t>
            </a:r>
            <a:r>
              <a:rPr lang="it-IT" sz="1800" strike="sngStrike" dirty="0" smtClean="0">
                <a:solidFill>
                  <a:srgbClr val="FF0000"/>
                </a:solidFill>
              </a:rPr>
              <a:t> </a:t>
            </a:r>
            <a:r>
              <a:rPr lang="it-IT" sz="1800" strike="sngStrike" dirty="0" err="1" smtClean="0">
                <a:solidFill>
                  <a:srgbClr val="FF0000"/>
                </a:solidFill>
              </a:rPr>
              <a:t>makes</a:t>
            </a:r>
            <a:r>
              <a:rPr lang="it-IT" sz="1800" strike="sngStrike" dirty="0" smtClean="0">
                <a:solidFill>
                  <a:srgbClr val="FF0000"/>
                </a:solidFill>
              </a:rPr>
              <a:t> a </a:t>
            </a:r>
            <a:r>
              <a:rPr lang="it-IT" sz="1800" strike="sngStrike" dirty="0" err="1" smtClean="0">
                <a:solidFill>
                  <a:srgbClr val="FF0000"/>
                </a:solidFill>
              </a:rPr>
              <a:t>standalone</a:t>
            </a:r>
            <a:r>
              <a:rPr lang="it-IT" sz="1800" strike="sngStrike" dirty="0" smtClean="0">
                <a:solidFill>
                  <a:srgbClr val="FF0000"/>
                </a:solidFill>
              </a:rPr>
              <a:t> eureka server configuration </a:t>
            </a:r>
            <a:r>
              <a:rPr lang="it-IT" sz="1800" strike="sngStrike" dirty="0" err="1" smtClean="0">
                <a:solidFill>
                  <a:srgbClr val="FF0000"/>
                </a:solidFill>
              </a:rPr>
              <a:t>fairly</a:t>
            </a:r>
            <a:r>
              <a:rPr lang="it-IT" sz="1800" strike="sngStrike" dirty="0" smtClean="0">
                <a:solidFill>
                  <a:srgbClr val="FF0000"/>
                </a:solidFill>
              </a:rPr>
              <a:t> </a:t>
            </a:r>
            <a:r>
              <a:rPr lang="it-IT" sz="1800" strike="sngStrike" dirty="0" err="1" smtClean="0">
                <a:solidFill>
                  <a:srgbClr val="FF0000"/>
                </a:solidFill>
              </a:rPr>
              <a:t>resilient</a:t>
            </a:r>
            <a:r>
              <a:rPr lang="it-IT" sz="1800" strike="sngStrike" dirty="0" smtClean="0">
                <a:solidFill>
                  <a:srgbClr val="FF0000"/>
                </a:solidFill>
              </a:rPr>
              <a:t> to </a:t>
            </a:r>
            <a:r>
              <a:rPr lang="it-IT" sz="1800" strike="sngStrike" dirty="0" err="1" smtClean="0">
                <a:solidFill>
                  <a:srgbClr val="FF0000"/>
                </a:solidFill>
              </a:rPr>
              <a:t>failure</a:t>
            </a:r>
            <a:endParaRPr lang="it-IT" sz="1800" strike="sngStrike" dirty="0" smtClean="0">
              <a:solidFill>
                <a:srgbClr val="FF0000"/>
              </a:solidFill>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aseline="0" dirty="0" err="1" smtClean="0"/>
              <a:t>This</a:t>
            </a:r>
            <a:r>
              <a:rPr lang="it-IT" baseline="0" dirty="0" smtClean="0"/>
              <a:t> </a:t>
            </a:r>
            <a:r>
              <a:rPr lang="it-IT" baseline="0" dirty="0" err="1" smtClean="0"/>
              <a:t>is</a:t>
            </a:r>
            <a:r>
              <a:rPr lang="it-IT" baseline="0" dirty="0" smtClean="0"/>
              <a:t> the output trace of the service startup (APP/0)</a:t>
            </a:r>
          </a:p>
          <a:p>
            <a:r>
              <a:rPr lang="it-IT" baseline="0" dirty="0" err="1" smtClean="0"/>
              <a:t>Then</a:t>
            </a:r>
            <a:r>
              <a:rPr lang="it-IT" baseline="0" dirty="0" smtClean="0"/>
              <a:t> </a:t>
            </a:r>
            <a:r>
              <a:rPr lang="it-IT" baseline="0" dirty="0" err="1" smtClean="0"/>
              <a:t>we</a:t>
            </a:r>
            <a:r>
              <a:rPr lang="it-IT" baseline="0" dirty="0" smtClean="0"/>
              <a:t> can </a:t>
            </a:r>
            <a:r>
              <a:rPr lang="it-IT" baseline="0" dirty="0" err="1" smtClean="0"/>
              <a:t>see</a:t>
            </a:r>
            <a:r>
              <a:rPr lang="it-IT" baseline="0" dirty="0" smtClean="0"/>
              <a:t> the call </a:t>
            </a:r>
            <a:r>
              <a:rPr lang="it-IT" baseline="0" dirty="0" err="1" smtClean="0"/>
              <a:t>coming</a:t>
            </a:r>
            <a:r>
              <a:rPr lang="it-IT" baseline="0" dirty="0" smtClean="0"/>
              <a:t> from the consumer service</a:t>
            </a:r>
          </a:p>
          <a:p>
            <a:r>
              <a:rPr lang="it-IT" baseline="0" dirty="0" smtClean="0"/>
              <a:t>In </a:t>
            </a:r>
            <a:r>
              <a:rPr lang="it-IT" baseline="0" dirty="0" err="1" smtClean="0"/>
              <a:t>red</a:t>
            </a:r>
            <a:r>
              <a:rPr lang="it-IT" baseline="0" dirty="0" smtClean="0"/>
              <a:t> </a:t>
            </a:r>
            <a:r>
              <a:rPr lang="it-IT" baseline="0" dirty="0" err="1" smtClean="0"/>
              <a:t>is</a:t>
            </a:r>
            <a:r>
              <a:rPr lang="it-IT" baseline="0" dirty="0" smtClean="0"/>
              <a:t> </a:t>
            </a:r>
            <a:r>
              <a:rPr lang="it-IT" baseline="0" dirty="0" err="1" smtClean="0"/>
              <a:t>reported</a:t>
            </a:r>
            <a:r>
              <a:rPr lang="it-IT" baseline="0" dirty="0" smtClean="0"/>
              <a:t> </a:t>
            </a:r>
            <a:r>
              <a:rPr lang="it-IT" baseline="0" dirty="0" err="1" smtClean="0"/>
              <a:t>that</a:t>
            </a:r>
            <a:r>
              <a:rPr lang="it-IT" baseline="0" dirty="0" smtClean="0"/>
              <a:t> the </a:t>
            </a:r>
            <a:r>
              <a:rPr lang="it-IT" baseline="0" dirty="0" err="1" smtClean="0"/>
              <a:t>responding</a:t>
            </a:r>
            <a:r>
              <a:rPr lang="it-IT" baseline="0" dirty="0" smtClean="0"/>
              <a:t> </a:t>
            </a:r>
            <a:r>
              <a:rPr lang="it-IT" baseline="0" dirty="0" err="1" smtClean="0"/>
              <a:t>instance</a:t>
            </a:r>
            <a:r>
              <a:rPr lang="it-IT" baseline="0" dirty="0" smtClean="0"/>
              <a:t> </a:t>
            </a:r>
            <a:r>
              <a:rPr lang="it-IT" baseline="0" dirty="0" err="1" smtClean="0"/>
              <a:t>is</a:t>
            </a:r>
            <a:r>
              <a:rPr lang="it-IT" baseline="0" dirty="0" smtClean="0"/>
              <a:t> the 0 </a:t>
            </a:r>
            <a:r>
              <a:rPr lang="it-IT" baseline="0" dirty="0" err="1" smtClean="0"/>
              <a:t>indexed</a:t>
            </a:r>
            <a:r>
              <a:rPr lang="it-IT" baseline="0" dirty="0" smtClean="0"/>
              <a:t> (APP/0)</a:t>
            </a:r>
          </a:p>
          <a:p>
            <a:endParaRPr lang="it-IT" baseline="0" dirty="0" smtClean="0"/>
          </a:p>
          <a:p>
            <a:r>
              <a:rPr lang="it-IT" b="1" baseline="0" dirty="0" smtClean="0"/>
              <a:t>[</a:t>
            </a:r>
            <a:r>
              <a:rPr lang="it-IT" sz="1200" b="1" dirty="0" smtClean="0"/>
              <a:t>GO</a:t>
            </a:r>
            <a:r>
              <a:rPr lang="it-IT" sz="1200" b="1" baseline="0" dirty="0" smtClean="0"/>
              <a:t> TO PWS CONSOLE EXPLAIN THE DEMO AND AT THE END AND ADD AN INSTANCE TO SERVICE4EUREKA</a:t>
            </a:r>
            <a:r>
              <a:rPr lang="it-IT" b="1" baseline="0" dirty="0" smtClean="0"/>
              <a:t>]</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startup of the service </a:t>
            </a:r>
            <a:r>
              <a:rPr lang="it-IT" sz="2000" baseline="0" dirty="0" err="1" smtClean="0"/>
              <a:t>second</a:t>
            </a:r>
            <a:r>
              <a:rPr lang="it-IT" sz="2000" baseline="0" dirty="0" smtClean="0"/>
              <a:t> </a:t>
            </a:r>
            <a:r>
              <a:rPr lang="it-IT" sz="2000" baseline="0" dirty="0" err="1" smtClean="0"/>
              <a:t>instance</a:t>
            </a:r>
            <a:r>
              <a:rPr lang="it-IT" sz="2000" baseline="0" dirty="0" smtClean="0"/>
              <a:t> (APP/1)</a:t>
            </a:r>
          </a:p>
          <a:p>
            <a:r>
              <a:rPr lang="it-IT" sz="2000" baseline="0" dirty="0" err="1" smtClean="0"/>
              <a:t>During</a:t>
            </a:r>
            <a:r>
              <a:rPr lang="it-IT" sz="2000" baseline="0" dirty="0" smtClean="0"/>
              <a:t> </a:t>
            </a:r>
            <a:r>
              <a:rPr lang="it-IT" sz="2000" baseline="0" dirty="0" err="1" smtClean="0"/>
              <a:t>starting</a:t>
            </a:r>
            <a:r>
              <a:rPr lang="it-IT" sz="2000" baseline="0" dirty="0" smtClean="0"/>
              <a:t> up the </a:t>
            </a:r>
            <a:r>
              <a:rPr lang="it-IT" sz="2000" baseline="0" dirty="0" err="1" smtClean="0"/>
              <a:t>calls</a:t>
            </a:r>
            <a:r>
              <a:rPr lang="it-IT" sz="2000" baseline="0" dirty="0" smtClean="0"/>
              <a:t> </a:t>
            </a:r>
            <a:r>
              <a:rPr lang="it-IT" sz="2000" baseline="0" dirty="0" err="1" smtClean="0"/>
              <a:t>coming</a:t>
            </a:r>
            <a:r>
              <a:rPr lang="it-IT" sz="2000" baseline="0" dirty="0" smtClean="0"/>
              <a:t> from the consumer service are </a:t>
            </a:r>
            <a:r>
              <a:rPr lang="it-IT" sz="2000" baseline="0" dirty="0" err="1" smtClean="0"/>
              <a:t>addressed</a:t>
            </a:r>
            <a:r>
              <a:rPr lang="it-IT" sz="2000" baseline="0" dirty="0" smtClean="0"/>
              <a:t> to the </a:t>
            </a:r>
            <a:r>
              <a:rPr lang="it-IT" sz="2000" baseline="0" dirty="0" err="1" smtClean="0"/>
              <a:t>available</a:t>
            </a:r>
            <a:r>
              <a:rPr lang="it-IT" sz="2000" baseline="0" dirty="0" smtClean="0"/>
              <a:t> </a:t>
            </a:r>
            <a:r>
              <a:rPr lang="it-IT" sz="2000" baseline="0" dirty="0" err="1" smtClean="0"/>
              <a:t>instance</a:t>
            </a:r>
            <a:r>
              <a:rPr lang="it-IT" sz="2000" baseline="0" dirty="0" smtClean="0"/>
              <a:t> (APP/0) the 0 </a:t>
            </a:r>
            <a:r>
              <a:rPr lang="it-IT" sz="2000" baseline="0" dirty="0" err="1" smtClean="0"/>
              <a:t>indexed</a:t>
            </a:r>
            <a:r>
              <a:rPr lang="it-IT" sz="2000" baseline="0" dirty="0" smtClean="0"/>
              <a:t> </a:t>
            </a:r>
            <a:r>
              <a:rPr lang="it-IT" sz="2000" baseline="0" dirty="0" err="1" smtClean="0"/>
              <a:t>one</a:t>
            </a:r>
            <a:r>
              <a:rPr lang="it-IT" sz="2000"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When</a:t>
            </a:r>
            <a:r>
              <a:rPr lang="it-IT" sz="2400" dirty="0" smtClean="0"/>
              <a:t> the new </a:t>
            </a:r>
            <a:r>
              <a:rPr lang="it-IT" sz="2400" dirty="0" err="1" smtClean="0"/>
              <a:t>instance</a:t>
            </a:r>
            <a:r>
              <a:rPr lang="it-IT" sz="2400" dirty="0" smtClean="0"/>
              <a:t> </a:t>
            </a:r>
            <a:r>
              <a:rPr lang="it-IT" sz="2400" dirty="0" err="1" smtClean="0"/>
              <a:t>will</a:t>
            </a:r>
            <a:r>
              <a:rPr lang="it-IT" sz="2400" dirty="0" smtClean="0"/>
              <a:t> turn </a:t>
            </a:r>
            <a:r>
              <a:rPr lang="it-IT" sz="2400" dirty="0" err="1" smtClean="0"/>
              <a:t>available</a:t>
            </a:r>
            <a:r>
              <a:rPr lang="it-IT" sz="2400" dirty="0" smtClean="0"/>
              <a:t> the</a:t>
            </a:r>
            <a:r>
              <a:rPr lang="it-IT" sz="2400" baseline="0" dirty="0" smtClean="0"/>
              <a:t> </a:t>
            </a:r>
            <a:r>
              <a:rPr lang="it-IT" sz="2400" baseline="0" dirty="0" err="1" smtClean="0"/>
              <a:t>next</a:t>
            </a:r>
            <a:r>
              <a:rPr lang="it-IT" sz="2400" baseline="0" dirty="0" smtClean="0"/>
              <a:t> </a:t>
            </a:r>
            <a:r>
              <a:rPr lang="it-IT" sz="2400" baseline="0" dirty="0" err="1" smtClean="0"/>
              <a:t>requests</a:t>
            </a:r>
            <a:r>
              <a:rPr lang="it-IT" sz="2400" baseline="0" dirty="0" smtClean="0"/>
              <a:t> </a:t>
            </a:r>
            <a:r>
              <a:rPr lang="it-IT" sz="2400" baseline="0" dirty="0" err="1" smtClean="0"/>
              <a:t>will</a:t>
            </a:r>
            <a:r>
              <a:rPr lang="it-IT" sz="2400" baseline="0" dirty="0" smtClean="0"/>
              <a:t> be </a:t>
            </a:r>
            <a:r>
              <a:rPr lang="it-IT" sz="2400" baseline="0" dirty="0" err="1" smtClean="0"/>
              <a:t>addressed</a:t>
            </a:r>
            <a:r>
              <a:rPr lang="it-IT" sz="2400" baseline="0" dirty="0" smtClean="0"/>
              <a:t> to the new </a:t>
            </a:r>
            <a:r>
              <a:rPr lang="it-IT" sz="2400" baseline="0" dirty="0" err="1" smtClean="0"/>
              <a:t>instance</a:t>
            </a:r>
            <a:endParaRPr lang="it-IT" sz="2400" baseline="0" dirty="0" smtClean="0"/>
          </a:p>
          <a:p>
            <a:r>
              <a:rPr lang="it-IT" sz="2400" baseline="0" dirty="0" smtClean="0"/>
              <a:t>And </a:t>
            </a:r>
            <a:r>
              <a:rPr lang="it-IT" sz="2400" baseline="0" dirty="0" err="1" smtClean="0"/>
              <a:t>then</a:t>
            </a:r>
            <a:r>
              <a:rPr lang="it-IT" sz="2400" baseline="0" dirty="0" smtClean="0"/>
              <a:t> the round </a:t>
            </a:r>
            <a:r>
              <a:rPr lang="it-IT" sz="2400" baseline="0" dirty="0" err="1" smtClean="0"/>
              <a:t>robin</a:t>
            </a:r>
            <a:r>
              <a:rPr lang="it-IT" sz="2400" baseline="0" dirty="0" smtClean="0"/>
              <a:t> </a:t>
            </a:r>
            <a:r>
              <a:rPr lang="it-IT" sz="2400" baseline="0" dirty="0" err="1" smtClean="0"/>
              <a:t>balancing</a:t>
            </a:r>
            <a:r>
              <a:rPr lang="it-IT" sz="2400" baseline="0" dirty="0" smtClean="0"/>
              <a:t> </a:t>
            </a:r>
            <a:r>
              <a:rPr lang="it-IT" sz="2400" baseline="0" dirty="0" err="1" smtClean="0"/>
              <a:t>behaviour</a:t>
            </a:r>
            <a:r>
              <a:rPr lang="it-IT" sz="2400" baseline="0" dirty="0" smtClean="0"/>
              <a:t> </a:t>
            </a:r>
            <a:r>
              <a:rPr lang="it-IT" sz="2400" baseline="0" dirty="0" err="1" smtClean="0"/>
              <a:t>will</a:t>
            </a:r>
            <a:r>
              <a:rPr lang="it-IT" sz="2400" baseline="0" dirty="0" smtClean="0"/>
              <a:t> be </a:t>
            </a:r>
            <a:r>
              <a:rPr lang="it-IT" sz="2400" baseline="0" dirty="0" err="1" smtClean="0"/>
              <a:t>applied</a:t>
            </a:r>
            <a:r>
              <a:rPr lang="it-IT" sz="2400" baseline="0" dirty="0" smtClean="0"/>
              <a:t> on the </a:t>
            </a:r>
            <a:r>
              <a:rPr lang="it-IT" sz="2400" baseline="0" dirty="0" err="1" smtClean="0"/>
              <a:t>available</a:t>
            </a:r>
            <a:r>
              <a:rPr lang="it-IT" sz="2400" baseline="0" dirty="0" smtClean="0"/>
              <a:t> </a:t>
            </a:r>
            <a:r>
              <a:rPr lang="it-IT" sz="2400" baseline="0" dirty="0" err="1" smtClean="0"/>
              <a:t>instance</a:t>
            </a:r>
            <a:r>
              <a:rPr lang="it-IT" sz="2400" baseline="0" dirty="0" smtClean="0"/>
              <a:t> of the pool</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RECAP (RUN THROUGH) (SUMMARIZES) THE TECHNOLOGIES that fulfill the 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smtClean="0"/>
              <a:t>In </a:t>
            </a:r>
            <a:r>
              <a:rPr lang="it-IT" sz="1800" dirty="0" err="1" smtClean="0"/>
              <a:t>my</a:t>
            </a:r>
            <a:r>
              <a:rPr lang="it-IT" sz="1800" dirty="0" smtClean="0"/>
              <a:t> opinion the </a:t>
            </a:r>
            <a:r>
              <a:rPr lang="it-IT" sz="1800" dirty="0" err="1" smtClean="0"/>
              <a:t>exposed</a:t>
            </a:r>
            <a:r>
              <a:rPr lang="it-IT" sz="1800" dirty="0" smtClean="0"/>
              <a:t> </a:t>
            </a:r>
            <a:r>
              <a:rPr lang="it-IT" sz="1800" dirty="0" err="1" smtClean="0"/>
              <a:t>arguments</a:t>
            </a:r>
            <a:r>
              <a:rPr lang="it-IT" sz="1800" dirty="0" smtClean="0"/>
              <a:t> </a:t>
            </a:r>
            <a:r>
              <a:rPr lang="it-IT" sz="1800" dirty="0" err="1" smtClean="0"/>
              <a:t>shoud</a:t>
            </a:r>
            <a:r>
              <a:rPr lang="it-IT" sz="1800" dirty="0" smtClean="0"/>
              <a:t> be </a:t>
            </a:r>
            <a:r>
              <a:rPr lang="it-IT" sz="1800" dirty="0" err="1" smtClean="0"/>
              <a:t>completed</a:t>
            </a:r>
            <a:r>
              <a:rPr lang="it-IT" sz="1800" dirty="0" smtClean="0"/>
              <a:t> </a:t>
            </a:r>
            <a:r>
              <a:rPr lang="it-IT" sz="1800" dirty="0" smtClean="0"/>
              <a:t>with</a:t>
            </a:r>
            <a:r>
              <a:rPr lang="it-IT" sz="1800" baseline="0" dirty="0" smtClean="0"/>
              <a:t> </a:t>
            </a:r>
            <a:r>
              <a:rPr lang="it-IT" sz="1800" dirty="0" smtClean="0"/>
              <a:t>the </a:t>
            </a:r>
            <a:r>
              <a:rPr lang="it-IT" sz="1800" dirty="0" err="1" smtClean="0"/>
              <a:t>following</a:t>
            </a:r>
            <a:r>
              <a:rPr lang="it-IT" sz="1800" dirty="0" smtClean="0"/>
              <a:t> framework or </a:t>
            </a:r>
            <a:r>
              <a:rPr lang="it-IT" sz="1800" dirty="0" err="1" smtClean="0"/>
              <a:t>patterns</a:t>
            </a:r>
            <a:r>
              <a:rPr lang="it-IT" sz="1800" dirty="0" smtClean="0"/>
              <a:t>:</a:t>
            </a:r>
          </a:p>
          <a:p>
            <a:pPr lvl="1"/>
            <a:r>
              <a:rPr lang="it-IT" sz="1800" b="1" dirty="0" smtClean="0"/>
              <a:t> </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re-start (zero </a:t>
            </a:r>
            <a:r>
              <a:rPr lang="it-IT" sz="4400" dirty="0" err="1" smtClean="0"/>
              <a:t>downtime</a:t>
            </a:r>
            <a:r>
              <a:rPr lang="it-IT" sz="4400" dirty="0" smtClean="0"/>
              <a:t> service)</a:t>
            </a:r>
          </a:p>
          <a:p>
            <a:pPr lvl="1"/>
            <a:endParaRPr lang="it-IT" sz="4400" b="1" dirty="0" smtClean="0"/>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smtClean="0"/>
              <a:t> a fault tolerance library designed to isolate points of access to remote systems. It enables stopping cascading failure and resilience in complex distributed systems</a:t>
            </a:r>
            <a:endParaRPr lang="it-IT" sz="4400" b="1" dirty="0" smtClean="0"/>
          </a:p>
          <a:p>
            <a:pPr lvl="1"/>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smtClean="0"/>
              <a:t>an edge service application built to enable dynamic routing, monitoring, resiliency and security</a:t>
            </a:r>
            <a:endParaRPr lang="it-IT" sz="4400" b="1" dirty="0" smtClean="0"/>
          </a:p>
          <a:p>
            <a:pPr lvl="1"/>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smtClean="0"/>
              <a:t>triggers</a:t>
            </a:r>
            <a:r>
              <a:rPr lang="it-IT" sz="4400" b="1" dirty="0" smtClean="0"/>
              <a:t> </a:t>
            </a:r>
            <a:r>
              <a:rPr lang="it-IT" sz="4400" dirty="0" smtClean="0"/>
              <a:t>and</a:t>
            </a:r>
            <a:r>
              <a:rPr lang="it-IT" sz="4400" b="1" dirty="0" smtClean="0"/>
              <a:t> </a:t>
            </a:r>
            <a:r>
              <a:rPr lang="it-IT" sz="4400" b="1" dirty="0" err="1" smtClean="0"/>
              <a:t>Transaction</a:t>
            </a:r>
            <a:r>
              <a:rPr lang="it-IT" sz="4400" b="1" dirty="0" smtClean="0"/>
              <a:t> 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the </a:t>
            </a:r>
            <a:r>
              <a:rPr lang="it-IT" sz="4400" b="1" dirty="0" err="1" smtClean="0"/>
              <a:t>Event</a:t>
            </a:r>
            <a:r>
              <a:rPr lang="it-IT" sz="4400" b="1" dirty="0" smtClean="0"/>
              <a:t> </a:t>
            </a:r>
            <a:r>
              <a:rPr lang="it-IT" sz="4400" b="1" dirty="0" err="1" smtClean="0"/>
              <a:t>Driven</a:t>
            </a:r>
            <a:r>
              <a:rPr lang="it-IT" sz="4400" b="1" dirty="0" smtClean="0"/>
              <a:t> Architecture </a:t>
            </a:r>
            <a:r>
              <a:rPr lang="it-IT" sz="4400" dirty="0" err="1" smtClean="0"/>
              <a:t>as</a:t>
            </a:r>
            <a:r>
              <a:rPr lang="it-IT" sz="4400" dirty="0" smtClean="0"/>
              <a:t> a way to </a:t>
            </a:r>
            <a:r>
              <a:rPr lang="it-IT" sz="4400" dirty="0" err="1" smtClean="0"/>
              <a:t>atomically</a:t>
            </a:r>
            <a:r>
              <a:rPr lang="it-IT" sz="4400" dirty="0" smtClean="0"/>
              <a:t> update state and </a:t>
            </a:r>
            <a:r>
              <a:rPr lang="it-IT" sz="4400" dirty="0" err="1" smtClean="0"/>
              <a:t>publish</a:t>
            </a:r>
            <a:r>
              <a:rPr lang="it-IT" sz="4400" dirty="0" smtClean="0"/>
              <a:t> </a:t>
            </a:r>
            <a:r>
              <a:rPr lang="it-IT" sz="4400" dirty="0" err="1" smtClean="0"/>
              <a:t>event</a:t>
            </a:r>
            <a:endParaRPr lang="it-IT" sz="44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Pictured</a:t>
            </a:r>
            <a:r>
              <a:rPr lang="it-IT" sz="2000" dirty="0" smtClean="0"/>
              <a:t>, some </a:t>
            </a:r>
            <a:r>
              <a:rPr lang="it-IT" sz="2000" dirty="0" err="1" smtClean="0"/>
              <a:t>useful</a:t>
            </a:r>
            <a:r>
              <a:rPr lang="it-IT" sz="2000" baseline="0" dirty="0" smtClean="0"/>
              <a:t> </a:t>
            </a:r>
            <a:r>
              <a:rPr lang="it-IT" sz="2000" baseline="0" dirty="0" err="1" smtClean="0"/>
              <a:t>references</a:t>
            </a:r>
            <a:r>
              <a:rPr lang="it-IT" sz="2000" baseline="0" dirty="0" smtClean="0"/>
              <a:t>  and the GITHUB URL with the source code </a:t>
            </a:r>
            <a:r>
              <a:rPr lang="it-IT" sz="2000" baseline="0" dirty="0" err="1" smtClean="0"/>
              <a:t>developed</a:t>
            </a:r>
            <a:r>
              <a:rPr lang="it-IT" sz="2000" baseline="0" dirty="0" smtClean="0"/>
              <a:t> for the </a:t>
            </a:r>
            <a:r>
              <a:rPr lang="it-IT" sz="2000" baseline="0" dirty="0" err="1" smtClean="0"/>
              <a:t>shown</a:t>
            </a:r>
            <a:r>
              <a:rPr lang="it-IT" sz="2000" baseline="0" dirty="0" smtClean="0"/>
              <a:t> </a:t>
            </a:r>
            <a:r>
              <a:rPr lang="it-IT" sz="2000" baseline="0" dirty="0" err="1" smtClean="0"/>
              <a:t>demonstrations</a:t>
            </a:r>
            <a:endParaRPr lang="it-IT" sz="2000" baseline="0" dirty="0" smtClean="0"/>
          </a:p>
          <a:p>
            <a:endParaRPr lang="it-IT" sz="2000" baseline="0" dirty="0" smtClean="0"/>
          </a:p>
          <a:p>
            <a:r>
              <a:rPr lang="en-US" sz="2000" dirty="0" smtClean="0"/>
              <a:t>So that’s all, wishing that this presentation being clear </a:t>
            </a:r>
            <a:r>
              <a:rPr lang="en-US" sz="2000" dirty="0" err="1" smtClean="0"/>
              <a:t>enought</a:t>
            </a:r>
            <a:r>
              <a:rPr lang="en-US" sz="2000" dirty="0" smtClean="0"/>
              <a:t> and that has </a:t>
            </a:r>
            <a:r>
              <a:rPr lang="en-US" sz="2000" dirty="0" err="1" smtClean="0"/>
              <a:t>catched</a:t>
            </a:r>
            <a:r>
              <a:rPr lang="en-US" sz="2000" dirty="0" smtClean="0"/>
              <a:t>  your interest, I would like to thanks you of your attention and O’Reilly for the opportunity given to me taking part at such an important event like that. </a:t>
            </a:r>
          </a:p>
          <a:p>
            <a:endParaRPr lang="en-US" sz="2000" dirty="0" smtClean="0"/>
          </a:p>
          <a:p>
            <a:r>
              <a:rPr lang="en-US" sz="2000" dirty="0" smtClean="0"/>
              <a:t>If someone wish to know more about the presented arguments I</a:t>
            </a:r>
            <a:r>
              <a:rPr lang="en-US" sz="2000" baseline="0" dirty="0" smtClean="0"/>
              <a:t> will be glad to reply </a:t>
            </a:r>
            <a:r>
              <a:rPr lang="en-US" sz="2000" baseline="0" smtClean="0"/>
              <a:t>to your answers</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 Boot  simplifies Spring application configuration by applying Convention over Configuration (</a:t>
            </a:r>
            <a:r>
              <a:rPr lang="en-US" sz="1600" dirty="0" err="1" smtClean="0"/>
              <a:t>CoC</a:t>
            </a:r>
            <a:r>
              <a:rPr lang="en-US" sz="1600" dirty="0" smtClean="0"/>
              <a:t>) </a:t>
            </a:r>
          </a:p>
          <a:p>
            <a:endParaRPr lang="en-US" sz="1600" dirty="0" smtClean="0"/>
          </a:p>
          <a:p>
            <a:r>
              <a:rPr lang="en-US" sz="1600" dirty="0" smtClean="0"/>
              <a:t>Spring Boot auto-configuration feature  provides a set of default behaviors that are driven by what libraries are on the </a:t>
            </a:r>
            <a:r>
              <a:rPr lang="en-US" sz="1600" dirty="0" err="1" smtClean="0"/>
              <a:t>classpath</a:t>
            </a:r>
            <a:r>
              <a:rPr lang="en-US" sz="1600" dirty="0" smtClean="0"/>
              <a:t>. </a:t>
            </a:r>
          </a:p>
          <a:p>
            <a:endParaRPr lang="en-US" sz="1600" dirty="0" smtClean="0"/>
          </a:p>
          <a:p>
            <a:r>
              <a:rPr lang="en-US" sz="1600" dirty="0" smtClean="0"/>
              <a:t>Spring Boot simplifies deployment ,packaging application as an executable jar containing all the dependency libraries and an embedded web container .</a:t>
            </a:r>
          </a:p>
          <a:p>
            <a:endParaRPr lang="en-US" sz="1600" dirty="0" smtClean="0"/>
          </a:p>
          <a:p>
            <a:r>
              <a:rPr lang="en-US" sz="1600" dirty="0" smtClean="0"/>
              <a:t>To run a Spring Boot microservice need only to have Java installed.</a:t>
            </a:r>
          </a:p>
          <a:p>
            <a:endParaRPr lang="en-US" sz="1600" dirty="0" smtClean="0"/>
          </a:p>
          <a:p>
            <a:r>
              <a:rPr lang="en-US" sz="1600" dirty="0" smtClean="0"/>
              <a:t>Makes easy to get a new micro-service up and running only having java installed with little or no configuration while preserving the ability to customize your application.</a:t>
            </a:r>
          </a:p>
          <a:p>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 based on integration between Spring Integration and Spring Boot, is a framework for building event-driven microservices.   </a:t>
            </a:r>
          </a:p>
          <a:p>
            <a:pPr eaLnBrk="1" fontAlgn="ctr" hangingPunct="1"/>
            <a:endParaRPr lang="en-US" sz="1200" dirty="0" smtClean="0"/>
          </a:p>
          <a:p>
            <a:r>
              <a:rPr lang="en-US" sz="1200" dirty="0" smtClean="0"/>
              <a:t>Spring Cloud Stream simplify the programming model, focusing on application business logic: the messaging middleware access comes out-of-the-box, for free</a:t>
            </a:r>
          </a:p>
          <a:p>
            <a:pPr marL="0" indent="0" eaLnBrk="1" fontAlgn="ctr" hangingPunct="1">
              <a:buNone/>
            </a:pPr>
            <a:endParaRPr lang="it-IT" sz="1200" dirty="0" smtClean="0"/>
          </a:p>
          <a:p>
            <a:r>
              <a:rPr lang="en-US" sz="1200" dirty="0" smtClean="0"/>
              <a:t>Spring Data Rest is a framework that</a:t>
            </a:r>
            <a:r>
              <a:rPr lang="en-US" sz="1200" baseline="0" dirty="0" smtClean="0"/>
              <a:t> </a:t>
            </a:r>
            <a:r>
              <a:rPr lang="en-US" sz="1200" dirty="0" smtClean="0"/>
              <a:t>Simplifies the development of hypermedia-based </a:t>
            </a:r>
            <a:r>
              <a:rPr lang="en-US" sz="1200" dirty="0" err="1" smtClean="0"/>
              <a:t>RESTful</a:t>
            </a:r>
            <a:r>
              <a:rPr lang="en-US" sz="1200" dirty="0" smtClean="0"/>
              <a:t> web services on top of Spring Data repositories</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59831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12factor.net/" TargetMode="External"/><Relationship Id="rId7" Type="http://schemas.openxmlformats.org/officeDocument/2006/relationships/hyperlink" Target="https://github.com/lbennardis/microS_code2016_serviceRegistryDiscovery"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hyperlink" Target="https://github.com/Netflix/eureka" TargetMode="External"/><Relationship Id="rId5" Type="http://schemas.openxmlformats.org/officeDocument/2006/relationships/hyperlink" Target="https://docs.run.pivotal.io/buildpacks/java/build-tool-int.html" TargetMode="External"/><Relationship Id="rId4" Type="http://schemas.openxmlformats.org/officeDocument/2006/relationships/hyperlink" Target="https://spring.io/guides/gs/spring-boot-docke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77019"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a:t>
            </a:r>
            <a:r>
              <a:rPr lang="en-US" sz="3200" dirty="0"/>
              <a:t>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613457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0" name="Freccia a destra con strisce 19"/>
          <p:cNvSpPr/>
          <p:nvPr/>
        </p:nvSpPr>
        <p:spPr bwMode="auto">
          <a:xfrm>
            <a:off x="22201112" y="110155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providing functionalities of rotation of request among a list of servers according to specific logic. </a:t>
            </a:r>
            <a:endParaRPr lang="it-IT" sz="3600" dirty="0"/>
          </a:p>
          <a:p>
            <a:pPr marL="0" indent="0">
              <a:buNone/>
            </a:pP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a:t>
            </a:r>
            <a:r>
              <a:rPr lang="it-IT" sz="3600" dirty="0" err="1" smtClean="0"/>
              <a:t>where</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is</a:t>
            </a:r>
            <a:r>
              <a:rPr lang="it-IT" sz="3600" dirty="0" smtClean="0"/>
              <a:t> </a:t>
            </a:r>
            <a:r>
              <a:rPr lang="it-IT" sz="3600" dirty="0" err="1" smtClean="0"/>
              <a:t>still</a:t>
            </a:r>
            <a:r>
              <a:rPr lang="it-IT" sz="3600" dirty="0" smtClean="0"/>
              <a:t>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784560" y="5695309"/>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reccia a destra con strisce 1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584983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smtClean="0"/>
              <a:t>Core </a:t>
            </a:r>
            <a:r>
              <a:rPr lang="it-IT" sz="3600" dirty="0" err="1" smtClean="0"/>
              <a:t>functionality</a:t>
            </a:r>
            <a:r>
              <a:rPr lang="it-IT" sz="3600" dirty="0" smtClean="0"/>
              <a:t> and database </a:t>
            </a:r>
            <a:r>
              <a:rPr lang="it-IT" sz="3600" dirty="0" err="1" smtClean="0"/>
              <a:t>access</a:t>
            </a:r>
            <a:r>
              <a:rPr lang="it-IT" sz="3600" dirty="0" smtClean="0"/>
              <a:t> </a:t>
            </a:r>
            <a:r>
              <a:rPr lang="it-IT" sz="3600" dirty="0" err="1" smtClean="0"/>
              <a:t>incapsulation</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smtClean="0"/>
              <a:t>H2 </a:t>
            </a:r>
            <a:r>
              <a:rPr lang="it-IT" sz="3600" dirty="0" err="1" smtClean="0"/>
              <a:t>embedded</a:t>
            </a:r>
            <a:r>
              <a:rPr lang="it-IT" sz="3600" dirty="0" smtClean="0"/>
              <a:t> and 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 "/</a:t>
            </a:r>
            <a:r>
              <a:rPr lang="it-IT" sz="2000" dirty="0" err="1">
                <a:latin typeface="Consolas"/>
              </a:rPr>
              <a:t>bookABattery</a:t>
            </a:r>
            <a:r>
              <a:rPr lang="it-IT" sz="2000" dirty="0">
                <a:latin typeface="Consolas"/>
              </a:rPr>
              <a:t>")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dirty="0" smtClean="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a:t>
            </a:r>
            <a:r>
              <a:rPr lang="it-IT" sz="2000" dirty="0" err="1">
                <a:latin typeface="Consolas"/>
              </a:rPr>
              <a:t>addBooking</a:t>
            </a:r>
            <a:r>
              <a:rPr lang="it-IT" sz="2000" dirty="0">
                <a:latin typeface="Consolas"/>
              </a:rPr>
              <a:t>/{stazione}/{batteria}/{citta}/{latitudine}/{longitudine}") </a:t>
            </a:r>
            <a:br>
              <a:rPr lang="it-IT" sz="2000" dirty="0">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dirty="0" err="1" smtClean="0">
                <a:latin typeface="Consolas"/>
              </a:rPr>
              <a:t>prenotazioniRepository.saveAndFlush</a:t>
            </a:r>
            <a:r>
              <a:rPr lang="it-IT" sz="2000" dirty="0" smtClean="0">
                <a:latin typeface="Consolas"/>
              </a:rPr>
              <a:t>(</a:t>
            </a:r>
            <a:r>
              <a:rPr lang="it-IT" sz="2000" dirty="0" err="1" smtClean="0">
                <a:latin typeface="Consolas"/>
              </a:rPr>
              <a:t>prenotaBatteria</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39609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t>jdbc:h2:mem:db;DB_CLOSE_DELAY</a:t>
            </a:r>
            <a:r>
              <a:rPr lang="it-IT" sz="2400" b="1" dirty="0"/>
              <a:t>=-1;DB_CLOSE_ON_EXIT=FALSE</a:t>
            </a:r>
            <a:r>
              <a:rPr lang="it-IT" sz="2400" b="1" dirty="0" smtClean="0"/>
              <a:t>;</a:t>
            </a:r>
          </a:p>
          <a:p>
            <a:r>
              <a:rPr lang="it-IT" sz="2400" b="1" dirty="0" smtClean="0"/>
              <a:t>MODE=</a:t>
            </a:r>
            <a:r>
              <a:rPr lang="it-IT" sz="2400" b="1" dirty="0" err="1" smtClean="0"/>
              <a:t>MySQL;INIT</a:t>
            </a:r>
            <a:r>
              <a:rPr lang="it-IT" sz="2400" b="1" dirty="0" smtClean="0"/>
              <a:t>=CREATE </a:t>
            </a:r>
            <a:r>
              <a:rPr lang="it-IT" sz="2400" b="1" dirty="0"/>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Example</a:t>
            </a:r>
            <a:r>
              <a:rPr lang="it-IT" sz="3600" dirty="0"/>
              <a:t> of database connection </a:t>
            </a:r>
            <a:r>
              <a:rPr lang="it-IT" sz="3600" dirty="0" err="1"/>
              <a:t>Declarative</a:t>
            </a:r>
            <a:r>
              <a:rPr lang="it-IT" sz="3600" dirty="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at</a:t>
            </a:r>
            <a:r>
              <a:rPr lang="it-IT" sz="3600" dirty="0" smtClean="0"/>
              <a:t> start up </a:t>
            </a:r>
            <a:endParaRPr lang="it-IT" sz="3600" dirty="0"/>
          </a:p>
          <a:p>
            <a:pPr lvl="1"/>
            <a:r>
              <a:rPr lang="it-IT" sz="3600" dirty="0" err="1" smtClean="0"/>
              <a:t>Based</a:t>
            </a:r>
            <a:r>
              <a:rPr lang="it-IT" sz="3600" dirty="0" smtClean="0"/>
              <a:t> on the </a:t>
            </a:r>
            <a:r>
              <a:rPr lang="it-IT" sz="3600" dirty="0" err="1" smtClean="0"/>
              <a:t>compatibility</a:t>
            </a:r>
            <a:r>
              <a:rPr lang="it-IT" sz="3600" dirty="0" smtClean="0"/>
              <a:t> </a:t>
            </a:r>
            <a:r>
              <a:rPr lang="it-IT" sz="3600" dirty="0" err="1" smtClean="0"/>
              <a:t>between</a:t>
            </a:r>
            <a:r>
              <a:rPr lang="it-IT" sz="3600" dirty="0" smtClean="0"/>
              <a:t> the </a:t>
            </a:r>
            <a:r>
              <a:rPr lang="it-IT" sz="3600" dirty="0" err="1" smtClean="0"/>
              <a:t>two</a:t>
            </a:r>
            <a:r>
              <a:rPr lang="it-IT" sz="3600" dirty="0" smtClean="0"/>
              <a:t> database </a:t>
            </a:r>
            <a:r>
              <a:rPr lang="it-IT" sz="3600" dirty="0" err="1" smtClean="0"/>
              <a:t>engines</a:t>
            </a:r>
            <a:endParaRPr lang="it-IT" sz="3600" dirty="0" smtClean="0"/>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Web Container Start up</a:t>
            </a:r>
          </a:p>
          <a:p>
            <a:pPr lvl="1"/>
            <a:r>
              <a:rPr lang="it-IT" sz="3600" dirty="0" err="1" smtClean="0"/>
              <a:t>Flyway</a:t>
            </a:r>
            <a:r>
              <a:rPr lang="it-IT" sz="3600" dirty="0" smtClean="0"/>
              <a:t>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REST </a:t>
            </a:r>
            <a:r>
              <a:rPr lang="it-IT" sz="3600" b="1" dirty="0" err="1" smtClean="0"/>
              <a:t>methods</a:t>
            </a:r>
            <a:r>
              <a:rPr lang="it-IT" sz="3600" b="1" dirty="0" smtClean="0"/>
              <a:t> start up </a:t>
            </a:r>
            <a:r>
              <a:rPr lang="it-IT" sz="3600" b="1" dirty="0" err="1" smtClean="0"/>
              <a:t>evidences</a:t>
            </a:r>
            <a:endParaRPr lang="it-IT" sz="3600" b="1" dirty="0" smtClean="0"/>
          </a:p>
          <a:p>
            <a:pPr lvl="1"/>
            <a:r>
              <a:rPr lang="it-IT" sz="3600" dirty="0" err="1" smtClean="0"/>
              <a:t>Mapping</a:t>
            </a:r>
            <a:r>
              <a:rPr lang="it-IT" sz="3600" dirty="0" smtClean="0"/>
              <a:t> of REST </a:t>
            </a:r>
            <a:r>
              <a:rPr lang="it-IT" sz="3600" dirty="0" err="1" smtClean="0"/>
              <a:t>methods</a:t>
            </a:r>
            <a:r>
              <a:rPr lang="it-IT" sz="3600" dirty="0" smtClean="0"/>
              <a:t> </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a:t>
            </a:r>
            <a:r>
              <a:rPr lang="en-US" sz="3600" dirty="0"/>
              <a:t>. </a:t>
            </a:r>
            <a:endParaRPr lang="en-US" sz="3600" dirty="0" smtClean="0"/>
          </a:p>
          <a:p>
            <a:r>
              <a:rPr lang="en-US" sz="3600" dirty="0" smtClean="0"/>
              <a:t>At runtime it provides a high degree of isolation between different services. </a:t>
            </a:r>
          </a:p>
          <a:p>
            <a:r>
              <a:rPr lang="en-US" sz="3600" dirty="0" err="1" smtClean="0"/>
              <a:t>Docker</a:t>
            </a:r>
            <a:r>
              <a:rPr lang="en-US" sz="3600" dirty="0" smtClean="0"/>
              <a:t> containers are extremely lightweight and as a result can be built and started extremely quickly. </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a:t>
            </a:r>
            <a:r>
              <a:rPr lang="en-US" sz="3600" dirty="0" err="1" smtClean="0"/>
              <a:t>es</a:t>
            </a:r>
            <a:r>
              <a:rPr lang="en-US" sz="3600" dirty="0" smtClean="0"/>
              <a:t>).</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r>
              <a:rPr lang="en-US" sz="3600" dirty="0" smtClean="0"/>
              <a:t>.</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4"/>
            <a:ext cx="23134637" cy="444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t>
            </a:r>
            <a:r>
              <a:rPr lang="en-US" sz="3600" dirty="0" err="1" smtClean="0"/>
              <a:t>automaticly</a:t>
            </a:r>
            <a:r>
              <a:rPr lang="en-US" sz="3600" dirty="0" smtClean="0"/>
              <a:t>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microservice inside a </a:t>
            </a:r>
            <a:r>
              <a:rPr lang="en-US" sz="3600" dirty="0" err="1" smtClean="0"/>
              <a:t>Docker</a:t>
            </a:r>
            <a:r>
              <a:rPr lang="en-US" sz="3600" dirty="0" smtClean="0"/>
              <a:t> container  needs to build an image containing that JAR file and Java</a:t>
            </a:r>
          </a:p>
          <a:p>
            <a:r>
              <a:rPr lang="en-US" sz="3600" dirty="0" smtClean="0"/>
              <a:t>The integration test 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integrate the image </a:t>
            </a:r>
            <a:r>
              <a:rPr lang="it-IT" sz="3600" dirty="0" err="1" smtClean="0"/>
              <a:t>creation</a:t>
            </a:r>
            <a:endParaRPr lang="it-IT" sz="3600" dirty="0" smtClean="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inside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smtClean="0"/>
              <a:t>The </a:t>
            </a:r>
            <a:r>
              <a:rPr lang="en-US" sz="3600" dirty="0" err="1" smtClean="0"/>
              <a:t>MySql</a:t>
            </a:r>
            <a:r>
              <a:rPr lang="en-US" sz="3600" dirty="0" smtClean="0"/>
              <a:t> instance will </a:t>
            </a:r>
            <a:r>
              <a:rPr lang="en-US" sz="3600" dirty="0"/>
              <a:t>be load from scratch by the </a:t>
            </a:r>
            <a:r>
              <a:rPr lang="en-US" sz="3600" dirty="0" err="1" smtClean="0"/>
              <a:t>ddl</a:t>
            </a:r>
            <a:r>
              <a:rPr lang="en-US" sz="3600" dirty="0" smtClean="0"/>
              <a:t> </a:t>
            </a:r>
            <a:r>
              <a:rPr lang="en-US" sz="3600" dirty="0"/>
              <a:t>and </a:t>
            </a:r>
            <a:r>
              <a:rPr lang="en-US" sz="3600" dirty="0" err="1"/>
              <a:t>dml</a:t>
            </a:r>
            <a:r>
              <a:rPr lang="en-US" sz="3600" dirty="0"/>
              <a:t> </a:t>
            </a:r>
            <a:r>
              <a:rPr lang="en-US" sz="3600" dirty="0" smtClean="0"/>
              <a:t>statements provided </a:t>
            </a:r>
            <a:r>
              <a:rPr lang="en-US" sz="3600" dirty="0"/>
              <a:t>in the </a:t>
            </a:r>
            <a:r>
              <a:rPr lang="en-US" sz="3600" dirty="0" smtClean="0"/>
              <a:t>application’s package</a:t>
            </a:r>
          </a:p>
          <a:p>
            <a:pPr lvl="1"/>
            <a:r>
              <a:rPr lang="en-US" sz="3600" dirty="0" smtClean="0"/>
              <a:t>For specific test purposes it will be possible to run specific database images </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517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Promoting</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withing</a:t>
            </a:r>
            <a:r>
              <a:rPr lang="it-IT" sz="3600" dirty="0"/>
              <a:t> GITHUB </a:t>
            </a:r>
            <a:r>
              <a:rPr lang="it-IT" sz="3600" dirty="0" err="1"/>
              <a:t>according</a:t>
            </a:r>
            <a:r>
              <a:rPr lang="it-IT" sz="3600" dirty="0"/>
              <a:t> </a:t>
            </a:r>
            <a:r>
              <a:rPr lang="it-IT" sz="3600" dirty="0" smtClean="0"/>
              <a:t>to the </a:t>
            </a:r>
            <a:r>
              <a:rPr lang="it-IT" sz="3600" dirty="0" err="1" smtClean="0"/>
              <a:t>Maven</a:t>
            </a:r>
            <a:r>
              <a:rPr lang="it-IT" sz="3600" dirty="0" smtClean="0"/>
              <a:t> </a:t>
            </a:r>
            <a:r>
              <a:rPr lang="it-IT" sz="3600" dirty="0" err="1" smtClean="0"/>
              <a:t>repository</a:t>
            </a:r>
            <a:r>
              <a:rPr lang="it-IT" sz="3600" dirty="0" smtClean="0"/>
              <a:t>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smtClean="0"/>
              <a:t>Microservices’ </a:t>
            </a:r>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GIT </a:t>
            </a:r>
            <a:r>
              <a:rPr lang="it-IT" sz="3600" dirty="0" err="1" smtClean="0"/>
              <a:t>as</a:t>
            </a:r>
            <a:r>
              <a:rPr lang="it-IT" sz="3600" dirty="0" smtClean="0"/>
              <a:t> a </a:t>
            </a:r>
            <a:r>
              <a:rPr lang="it-IT" sz="3600" dirty="0" err="1" smtClean="0"/>
              <a:t>Maven</a:t>
            </a:r>
            <a:r>
              <a:rPr lang="it-IT" sz="3600" dirty="0" smtClean="0"/>
              <a:t>  repository </a:t>
            </a: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dirty="0" err="1" smtClean="0"/>
              <a:t>loosely</a:t>
            </a:r>
            <a:r>
              <a:rPr lang="it-IT" sz="4400" dirty="0" smtClean="0"/>
              <a:t> </a:t>
            </a:r>
            <a:r>
              <a:rPr lang="it-IT" sz="4400"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the </a:t>
            </a:r>
            <a:r>
              <a:rPr lang="it-IT" sz="4400" dirty="0" err="1" smtClean="0"/>
              <a:t>adoption</a:t>
            </a:r>
            <a:r>
              <a:rPr lang="it-IT" sz="4400" dirty="0"/>
              <a:t> of new </a:t>
            </a:r>
            <a:r>
              <a:rPr lang="it-IT" sz="4400" dirty="0" err="1"/>
              <a:t>technology</a:t>
            </a:r>
            <a:r>
              <a:rPr lang="it-IT" sz="4400" dirty="0"/>
              <a:t> 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a:t>
            </a:r>
            <a:r>
              <a:rPr lang="it-IT" sz="4400" dirty="0" err="1" smtClean="0"/>
              <a:t>against</a:t>
            </a:r>
            <a:r>
              <a:rPr lang="it-IT" sz="4400" dirty="0" smtClean="0"/>
              <a:t>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dirty="0" smtClean="0"/>
              <a:t>Deployment </a:t>
            </a:r>
            <a:r>
              <a:rPr lang="it-IT" sz="4400" dirty="0" err="1" smtClean="0"/>
              <a:t>should</a:t>
            </a:r>
            <a:r>
              <a:rPr lang="it-IT" sz="4400" dirty="0" smtClean="0"/>
              <a:t> be </a:t>
            </a:r>
            <a:r>
              <a:rPr lang="it-IT" sz="4400" dirty="0" err="1" smtClean="0"/>
              <a:t>flexible</a:t>
            </a:r>
            <a:r>
              <a:rPr lang="it-IT" sz="4400"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dirty="0" err="1" smtClean="0"/>
              <a:t>asynchronous</a:t>
            </a:r>
            <a:r>
              <a:rPr lang="it-IT" sz="4400" dirty="0" smtClean="0"/>
              <a:t> non-</a:t>
            </a:r>
            <a:r>
              <a:rPr lang="it-IT" sz="4400" dirty="0" err="1" smtClean="0"/>
              <a:t>blocking</a:t>
            </a:r>
            <a:r>
              <a:rPr lang="it-IT" sz="4400" dirty="0" smtClean="0"/>
              <a:t> </a:t>
            </a:r>
            <a:r>
              <a:rPr lang="it-IT" sz="4400" dirty="0" err="1" smtClean="0"/>
              <a:t>operations</a:t>
            </a:r>
            <a:endParaRPr lang="it-IT" sz="4400"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dirty="0" err="1" smtClean="0"/>
              <a:t>poliglot</a:t>
            </a:r>
            <a:r>
              <a:rPr lang="it-IT" sz="4400" dirty="0" smtClean="0"/>
              <a:t> </a:t>
            </a:r>
            <a:r>
              <a:rPr lang="it-IT" sz="4400" dirty="0" err="1" smtClean="0"/>
              <a:t>approach</a:t>
            </a:r>
            <a:r>
              <a:rPr lang="it-IT" sz="4400" dirty="0" smtClean="0"/>
              <a:t>» 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a:t>
            </a:r>
          </a:p>
          <a:p>
            <a:pPr lvl="1" eaLnBrk="1" hangingPunct="1">
              <a:buFont typeface="Wingdings" pitchFamily="2" charset="2"/>
              <a:buChar char="§"/>
            </a:pPr>
            <a:r>
              <a:rPr lang="it-IT" sz="4400" dirty="0" smtClean="0"/>
              <a:t>The </a:t>
            </a:r>
            <a:r>
              <a:rPr lang="it-IT" sz="4400" dirty="0" err="1" smtClean="0"/>
              <a:t>infrastructure</a:t>
            </a:r>
            <a:r>
              <a:rPr lang="it-IT" sz="4400"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dirty="0" smtClean="0"/>
              <a:t>Service </a:t>
            </a:r>
            <a:r>
              <a:rPr lang="it-IT" sz="4400" dirty="0" err="1" smtClean="0"/>
              <a:t>discovery</a:t>
            </a:r>
            <a:r>
              <a:rPr lang="it-IT" sz="4400"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dirty="0"/>
              <a:t>C</a:t>
            </a:r>
            <a:r>
              <a:rPr lang="it-IT" sz="4400" dirty="0" smtClean="0"/>
              <a:t>lient side </a:t>
            </a:r>
            <a:r>
              <a:rPr lang="it-IT" sz="4400" dirty="0" err="1" smtClean="0"/>
              <a:t>load</a:t>
            </a:r>
            <a:r>
              <a:rPr lang="it-IT" sz="4400" dirty="0" smtClean="0"/>
              <a:t> </a:t>
            </a:r>
            <a:r>
              <a:rPr lang="it-IT" sz="4400" dirty="0" err="1" smtClean="0"/>
              <a:t>balancing</a:t>
            </a:r>
            <a:r>
              <a:rPr lang="it-IT" sz="4400"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ttangolo 41"/>
          <p:cNvSpPr/>
          <p:nvPr/>
        </p:nvSpPr>
        <p:spPr bwMode="auto">
          <a:xfrm>
            <a:off x="1496716" y="2948049"/>
            <a:ext cx="13636946" cy="234113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ad_9eccf35d79407b7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b6feefbfb1e277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sp>
        <p:nvSpPr>
          <p:cNvPr id="42" name="Rettangolo 41"/>
          <p:cNvSpPr/>
          <p:nvPr/>
        </p:nvSpPr>
        <p:spPr bwMode="auto">
          <a:xfrm>
            <a:off x="-9588843" y="5082028"/>
            <a:ext cx="96223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
        <p:nvSpPr>
          <p:cNvPr id="12" name="Rettangolo 11"/>
          <p:cNvSpPr/>
          <p:nvPr/>
        </p:nvSpPr>
        <p:spPr bwMode="auto">
          <a:xfrm>
            <a:off x="1628885" y="5708225"/>
            <a:ext cx="12673408" cy="303292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23"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message broker responsible of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update it’s data. Other service subscribe </a:t>
            </a:r>
            <a:r>
              <a:rPr lang="en-US" sz="3200" dirty="0" smtClean="0"/>
              <a:t>to these events and when </a:t>
            </a:r>
            <a:r>
              <a:rPr lang="en-US" sz="3200" dirty="0"/>
              <a:t>an event is received, </a:t>
            </a:r>
            <a:r>
              <a:rPr lang="en-US" sz="3200" dirty="0" smtClean="0"/>
              <a:t>the subscriber service will update </a:t>
            </a:r>
            <a:r>
              <a:rPr lang="en-US" sz="3200" dirty="0"/>
              <a:t>it’s </a:t>
            </a:r>
            <a:r>
              <a:rPr lang="en-US" sz="3200" dirty="0" smtClean="0"/>
              <a:t>data</a:t>
            </a:r>
          </a:p>
          <a:p>
            <a:endParaRPr lang="it-IT" sz="3200" b="1" dirty="0"/>
          </a:p>
          <a:p>
            <a:r>
              <a:rPr lang="en-US" sz="3200" dirty="0" smtClean="0"/>
              <a:t>Drawbacks of this solution are :</a:t>
            </a:r>
            <a:endParaRPr lang="it-IT" sz="3200" dirty="0"/>
          </a:p>
          <a:p>
            <a:pPr lvl="1"/>
            <a:r>
              <a:rPr lang="en-US" sz="3200" dirty="0" smtClean="0"/>
              <a:t>a more complex programming model</a:t>
            </a:r>
          </a:p>
          <a:p>
            <a:pPr lvl="1"/>
            <a:r>
              <a:rPr lang="en-US" sz="3200" dirty="0" smtClean="0"/>
              <a:t>an </a:t>
            </a:r>
            <a:r>
              <a:rPr lang="en-US" sz="3200" dirty="0"/>
              <a:t>overhead of </a:t>
            </a:r>
            <a:r>
              <a:rPr lang="en-US" sz="3200" dirty="0" smtClean="0"/>
              <a:t>infrastructure management</a:t>
            </a:r>
          </a:p>
          <a:p>
            <a:pPr lvl="1"/>
            <a:r>
              <a:rPr lang="it-IT" sz="3200" dirty="0" smtClean="0"/>
              <a:t>the </a:t>
            </a:r>
            <a:r>
              <a:rPr lang="it-IT" sz="3200" dirty="0" err="1"/>
              <a:t>need</a:t>
            </a:r>
            <a:r>
              <a:rPr lang="it-IT" sz="3200" dirty="0"/>
              <a:t> of </a:t>
            </a:r>
            <a:r>
              <a:rPr lang="it-IT" sz="3200" dirty="0" err="1"/>
              <a:t>implementing</a:t>
            </a:r>
            <a:r>
              <a:rPr lang="it-IT" sz="3200" dirty="0"/>
              <a:t> </a:t>
            </a:r>
            <a:r>
              <a:rPr lang="it-IT" sz="3200" b="1" dirty="0" err="1" smtClean="0"/>
              <a:t>compensating</a:t>
            </a:r>
            <a:r>
              <a:rPr lang="it-IT" sz="3200" b="1" dirty="0" smtClean="0"/>
              <a:t> </a:t>
            </a:r>
            <a:r>
              <a:rPr lang="it-IT" sz="3200" b="1" dirty="0" err="1" smtClean="0"/>
              <a:t>transactions</a:t>
            </a:r>
            <a:r>
              <a:rPr lang="it-IT" sz="3200" b="1" dirty="0" smtClean="0"/>
              <a:t> </a:t>
            </a:r>
            <a:r>
              <a:rPr lang="it-IT" sz="3200" strike="sngStrike" dirty="0"/>
              <a:t>to </a:t>
            </a:r>
            <a:r>
              <a:rPr lang="it-IT" sz="3200" strike="sngStrike" dirty="0" err="1"/>
              <a:t>recover</a:t>
            </a:r>
            <a:r>
              <a:rPr lang="it-IT" sz="3200" strike="sngStrike" dirty="0"/>
              <a:t> from </a:t>
            </a:r>
            <a:r>
              <a:rPr lang="it-IT" sz="3200" strike="sngStrike" dirty="0" err="1" smtClean="0"/>
              <a:t>application</a:t>
            </a:r>
            <a:r>
              <a:rPr lang="it-IT" sz="3200" strike="sngStrike" dirty="0" smtClean="0"/>
              <a:t> and/or </a:t>
            </a:r>
            <a:r>
              <a:rPr lang="it-IT" sz="3200" strike="sngStrike" dirty="0" err="1" smtClean="0"/>
              <a:t>infrastructure</a:t>
            </a:r>
            <a:r>
              <a:rPr lang="it-IT" sz="3200" strike="sngStrike" dirty="0" smtClean="0"/>
              <a:t> </a:t>
            </a:r>
            <a:r>
              <a:rPr lang="it-IT" sz="3200" strike="sngStrike" dirty="0" err="1" smtClean="0"/>
              <a:t>failures</a:t>
            </a:r>
            <a:endParaRPr lang="it-IT" sz="3200" strike="sngStrike" dirty="0" smtClean="0"/>
          </a:p>
          <a:p>
            <a:pPr lvl="1"/>
            <a:r>
              <a:rPr lang="it-IT" sz="3200" dirty="0" smtClean="0"/>
              <a:t>the </a:t>
            </a:r>
            <a:r>
              <a:rPr lang="it-IT" sz="3200" dirty="0" err="1"/>
              <a:t>need</a:t>
            </a:r>
            <a:r>
              <a:rPr lang="it-IT" sz="3200" dirty="0"/>
              <a:t> </a:t>
            </a:r>
            <a:r>
              <a:rPr lang="it-IT" sz="3200" dirty="0" err="1"/>
              <a:t>also</a:t>
            </a:r>
            <a:r>
              <a:rPr lang="it-IT" sz="3200" dirty="0"/>
              <a:t> </a:t>
            </a:r>
            <a:r>
              <a:rPr lang="it-IT" sz="3200" dirty="0" smtClean="0"/>
              <a:t>of </a:t>
            </a:r>
            <a:r>
              <a:rPr lang="it-IT" sz="3200" dirty="0" err="1" smtClean="0"/>
              <a:t>implementing</a:t>
            </a:r>
            <a:r>
              <a:rPr lang="it-IT" sz="3200" dirty="0" smtClean="0"/>
              <a:t> </a:t>
            </a:r>
            <a:r>
              <a:rPr lang="it-IT" sz="3200" dirty="0" err="1" smtClean="0"/>
              <a:t>queries</a:t>
            </a:r>
            <a:r>
              <a:rPr lang="it-IT" sz="3200" dirty="0" smtClean="0"/>
              <a:t> </a:t>
            </a:r>
            <a:r>
              <a:rPr lang="it-IT" sz="3200" dirty="0" err="1"/>
              <a:t>that</a:t>
            </a:r>
            <a:r>
              <a:rPr lang="it-IT" sz="3200" dirty="0"/>
              <a:t> </a:t>
            </a:r>
            <a:r>
              <a:rPr lang="it-IT" sz="3200" dirty="0" err="1"/>
              <a:t>retrieve</a:t>
            </a:r>
            <a:r>
              <a:rPr lang="it-IT" sz="3200" dirty="0"/>
              <a:t> data from multiple </a:t>
            </a:r>
            <a:r>
              <a:rPr lang="it-IT" sz="3200" dirty="0" err="1"/>
              <a:t>services</a:t>
            </a:r>
            <a:r>
              <a:rPr lang="it-IT" sz="3200" dirty="0" smtClean="0"/>
              <a:t>.</a:t>
            </a:r>
          </a:p>
          <a:p>
            <a:pPr marL="419100" lvl="1" indent="0">
              <a:buNone/>
            </a:pPr>
            <a:endParaRPr lang="it-IT" sz="3200" dirty="0"/>
          </a:p>
          <a:p>
            <a:r>
              <a:rPr lang="it-IT" sz="3200" dirty="0" smtClean="0"/>
              <a:t>The </a:t>
            </a:r>
            <a:r>
              <a:rPr lang="it-IT" sz="3200" dirty="0" err="1" smtClean="0"/>
              <a:t>failures</a:t>
            </a:r>
            <a:r>
              <a:rPr lang="it-IT" sz="3200" dirty="0" smtClean="0"/>
              <a:t> </a:t>
            </a:r>
            <a:r>
              <a:rPr lang="it-IT" sz="3200" dirty="0" err="1" smtClean="0"/>
              <a:t>issues</a:t>
            </a:r>
            <a:r>
              <a:rPr lang="it-IT" sz="3200" dirty="0" smtClean="0"/>
              <a:t> </a:t>
            </a:r>
            <a:r>
              <a:rPr lang="it-IT" sz="3200" dirty="0" err="1" smtClean="0"/>
              <a:t>could</a:t>
            </a:r>
            <a:r>
              <a:rPr lang="it-IT" sz="3200" dirty="0" smtClean="0"/>
              <a:t> be mitigate by:</a:t>
            </a:r>
          </a:p>
          <a:p>
            <a:pPr lvl="1"/>
            <a:r>
              <a:rPr lang="it-IT" sz="3200" dirty="0" err="1" smtClean="0"/>
              <a:t>choosing</a:t>
            </a:r>
            <a:r>
              <a:rPr lang="it-IT" sz="3200" dirty="0" smtClean="0"/>
              <a:t> an high reliability message broker </a:t>
            </a:r>
            <a:r>
              <a:rPr lang="it-IT" sz="3200" dirty="0" err="1" smtClean="0"/>
              <a:t>infrastructure</a:t>
            </a:r>
            <a:r>
              <a:rPr lang="it-IT" sz="3200" dirty="0" smtClean="0"/>
              <a:t>; </a:t>
            </a:r>
          </a:p>
          <a:p>
            <a:pPr lvl="1"/>
            <a:r>
              <a:rPr lang="it-IT" sz="3200" dirty="0" smtClean="0"/>
              <a:t>the </a:t>
            </a:r>
            <a:r>
              <a:rPr lang="it-IT" sz="3200" dirty="0" err="1" smtClean="0"/>
              <a:t>isolated</a:t>
            </a:r>
            <a:r>
              <a:rPr lang="it-IT" sz="3200" dirty="0" smtClean="0"/>
              <a:t> </a:t>
            </a:r>
            <a:r>
              <a:rPr lang="it-IT" sz="3200" dirty="0" err="1" smtClean="0"/>
              <a:t>scaling</a:t>
            </a:r>
            <a:r>
              <a:rPr lang="it-IT" sz="3200" dirty="0" smtClean="0"/>
              <a:t> out </a:t>
            </a:r>
            <a:r>
              <a:rPr lang="it-IT" sz="3200" dirty="0" err="1" smtClean="0"/>
              <a:t>features</a:t>
            </a:r>
            <a:r>
              <a:rPr lang="it-IT" sz="3200" dirty="0" smtClean="0"/>
              <a:t> of the </a:t>
            </a:r>
            <a:r>
              <a:rPr lang="it-IT" sz="3200" dirty="0" err="1" smtClean="0"/>
              <a:t>message</a:t>
            </a:r>
            <a:r>
              <a:rPr lang="it-IT" sz="3200" dirty="0" smtClean="0"/>
              <a:t> broker </a:t>
            </a:r>
            <a:r>
              <a:rPr lang="it-IT" sz="3200" strike="sngStrike" dirty="0" err="1" smtClean="0"/>
              <a:t>that</a:t>
            </a:r>
            <a:r>
              <a:rPr lang="it-IT" sz="3200" strike="sngStrike" dirty="0" smtClean="0"/>
              <a:t> </a:t>
            </a:r>
            <a:r>
              <a:rPr lang="it-IT" sz="3200" strike="sngStrike" dirty="0" err="1" smtClean="0"/>
              <a:t>could</a:t>
            </a:r>
            <a:r>
              <a:rPr lang="it-IT" sz="3200" strike="sngStrike" dirty="0" smtClean="0"/>
              <a:t> </a:t>
            </a:r>
            <a:r>
              <a:rPr lang="it-IT" sz="3200" strike="sngStrike" dirty="0" err="1" smtClean="0"/>
              <a:t>applied</a:t>
            </a:r>
            <a:r>
              <a:rPr lang="it-IT" sz="3200" strike="sngStrike" dirty="0" smtClean="0"/>
              <a:t> </a:t>
            </a:r>
            <a:r>
              <a:rPr lang="it-IT" sz="3200" strike="sngStrike" dirty="0" err="1" smtClean="0"/>
              <a:t>indipendenplty</a:t>
            </a:r>
            <a:r>
              <a:rPr lang="it-IT" sz="3200" strike="sngStrike" dirty="0" smtClean="0"/>
              <a:t> from the </a:t>
            </a:r>
            <a:r>
              <a:rPr lang="it-IT" sz="3200" strike="sngStrike" dirty="0" err="1" smtClean="0"/>
              <a:t>rest</a:t>
            </a:r>
            <a:r>
              <a:rPr lang="it-IT" sz="3200" strike="sngStrike" dirty="0" smtClean="0"/>
              <a:t> of the </a:t>
            </a:r>
            <a:r>
              <a:rPr lang="it-IT" sz="3200" strike="sngStrike" dirty="0" err="1" smtClean="0"/>
              <a:t>system</a:t>
            </a:r>
            <a:r>
              <a:rPr lang="it-IT" sz="3200" strike="sngStrike" dirty="0" smtClean="0"/>
              <a:t> </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3768" cy="9072488"/>
          </a:xfrm>
        </p:spPr>
        <p:txBody>
          <a:bodyPr/>
          <a:lstStyle/>
          <a:p>
            <a:r>
              <a:rPr lang="it-IT" sz="3600" b="1" dirty="0" smtClean="0"/>
              <a:t>«Base model» of an </a:t>
            </a:r>
            <a:r>
              <a:rPr lang="it-IT" sz="3600" b="1" dirty="0" err="1" smtClean="0"/>
              <a:t>event</a:t>
            </a:r>
            <a:r>
              <a:rPr lang="it-IT" sz="3600" b="1" dirty="0" smtClean="0"/>
              <a:t> </a:t>
            </a:r>
            <a:r>
              <a:rPr lang="it-IT" sz="3600" b="1" dirty="0" err="1" smtClean="0"/>
              <a:t>driven</a:t>
            </a:r>
            <a:r>
              <a:rPr lang="it-IT" sz="3600" b="1" dirty="0" smtClean="0"/>
              <a:t> </a:t>
            </a:r>
            <a:r>
              <a:rPr lang="it-IT" sz="3600" b="1" dirty="0" err="1" smtClean="0"/>
              <a:t>architecture</a:t>
            </a:r>
            <a:endParaRPr lang="it-IT" sz="3600" b="1"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microservice update a business </a:t>
            </a:r>
            <a:r>
              <a:rPr lang="it-IT" sz="3600" dirty="0" err="1" smtClean="0"/>
              <a:t>entity</a:t>
            </a:r>
            <a:r>
              <a:rPr lang="it-IT" sz="3600" dirty="0" smtClean="0"/>
              <a:t> an </a:t>
            </a:r>
            <a:r>
              <a:rPr lang="it-IT" sz="3600" dirty="0" err="1" smtClean="0"/>
              <a:t>publish</a:t>
            </a:r>
            <a:r>
              <a:rPr lang="it-IT" sz="3600" dirty="0" smtClean="0"/>
              <a:t> an </a:t>
            </a:r>
            <a:r>
              <a:rPr lang="it-IT" sz="3600" dirty="0" err="1" smtClean="0"/>
              <a:t>event</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b="1" dirty="0" err="1" smtClean="0"/>
              <a:t>Example</a:t>
            </a:r>
            <a:r>
              <a:rPr lang="it-IT" sz="3600" b="1" dirty="0" smtClean="0"/>
              <a:t> of «</a:t>
            </a:r>
            <a:r>
              <a:rPr lang="it-IT" sz="3600" b="1" dirty="0" err="1" smtClean="0"/>
              <a:t>poliglot</a:t>
            </a:r>
            <a:r>
              <a:rPr lang="it-IT" sz="3600" b="1" dirty="0" smtClean="0"/>
              <a:t> </a:t>
            </a:r>
            <a:r>
              <a:rPr lang="it-IT" sz="3600" b="1" dirty="0" err="1" smtClean="0"/>
              <a:t>persistance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 </a:t>
            </a:r>
            <a:r>
              <a:rPr lang="it-IT" sz="3600" dirty="0" err="1"/>
              <a:t>MySql</a:t>
            </a:r>
            <a:r>
              <a:rPr lang="it-IT" sz="3600" dirty="0"/>
              <a:t> data </a:t>
            </a:r>
            <a:r>
              <a:rPr lang="it-IT" sz="3600" dirty="0" err="1"/>
              <a:t>store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 </a:t>
            </a:r>
            <a:r>
              <a:rPr lang="it-IT" sz="3600" dirty="0" err="1"/>
              <a:t>Mongo</a:t>
            </a:r>
            <a:r>
              <a:rPr lang="it-IT" sz="3600" dirty="0"/>
              <a:t> data </a:t>
            </a:r>
            <a:r>
              <a:rPr lang="it-IT" sz="3600" dirty="0" err="1"/>
              <a:t>store</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191536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subscribing</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281469" y="5422736"/>
            <a:ext cx="12988997"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127792" y="8950970"/>
            <a:ext cx="8574523"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subscribing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087370" y="5196611"/>
            <a:ext cx="13825536" cy="44341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087370" y="6992054"/>
            <a:ext cx="13825536" cy="48775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377841" y="2667716"/>
            <a:ext cx="7551566" cy="43129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subscribing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a:t>subscribing</a:t>
            </a:r>
            <a:r>
              <a:rPr lang="it-IT" dirty="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008684" y="3577999"/>
            <a:ext cx="9721080" cy="6187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41330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852500" y="11458001"/>
            <a:ext cx="15913768" cy="64399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1558"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smtClean="0"/>
              <a:t>implements  </a:t>
            </a:r>
            <a:r>
              <a:rPr lang="it-IT" sz="3600" dirty="0" smtClean="0"/>
              <a:t>the </a:t>
            </a:r>
            <a:r>
              <a:rPr lang="it-IT" sz="3600" dirty="0" err="1" smtClean="0"/>
              <a:t>interface</a:t>
            </a:r>
            <a:r>
              <a:rPr lang="it-IT" sz="3600" dirty="0" smtClean="0"/>
              <a:t> </a:t>
            </a:r>
          </a:p>
          <a:p>
            <a:pPr lvl="1"/>
            <a:r>
              <a:rPr lang="it-IT" sz="3600" dirty="0" smtClean="0"/>
              <a:t>Method </a:t>
            </a:r>
            <a:r>
              <a:rPr lang="it-IT" sz="3600" dirty="0" err="1" smtClean="0"/>
              <a:t>that</a:t>
            </a:r>
            <a:r>
              <a:rPr lang="it-IT" sz="3600" dirty="0" smtClean="0"/>
              <a:t> </a:t>
            </a:r>
            <a:r>
              <a:rPr lang="it-IT" sz="3600" dirty="0" err="1" smtClean="0"/>
              <a:t>implements</a:t>
            </a:r>
            <a:r>
              <a:rPr lang="it-IT" sz="3600" dirty="0" smtClean="0"/>
              <a:t> the </a:t>
            </a:r>
            <a:r>
              <a:rPr lang="it-IT" sz="3600" dirty="0" err="1" smtClean="0"/>
              <a:t>publishing</a:t>
            </a:r>
            <a:r>
              <a:rPr lang="it-IT" sz="3600" dirty="0" smtClean="0"/>
              <a:t>  </a:t>
            </a:r>
            <a:r>
              <a:rPr lang="it-IT" sz="3600" dirty="0" err="1" smtClean="0"/>
              <a:t>topic</a:t>
            </a:r>
            <a:r>
              <a:rPr lang="it-IT" sz="3600" dirty="0" smtClean="0"/>
              <a:t> </a:t>
            </a:r>
          </a:p>
          <a:p>
            <a:pPr lvl="1"/>
            <a:r>
              <a:rPr lang="it-IT" sz="3600" dirty="0" err="1" smtClean="0"/>
              <a:t>Published</a:t>
            </a:r>
            <a:r>
              <a:rPr lang="it-IT" sz="3600" dirty="0" smtClean="0"/>
              <a:t> message </a:t>
            </a:r>
            <a:r>
              <a:rPr lang="it-IT" sz="3600" dirty="0" err="1" smtClean="0"/>
              <a:t>details</a:t>
            </a:r>
            <a:endParaRPr lang="it-IT" sz="3600" dirty="0" smtClean="0"/>
          </a:p>
        </p:txBody>
      </p:sp>
      <p:sp>
        <p:nvSpPr>
          <p:cNvPr id="15" name="Titolo 1"/>
          <p:cNvSpPr>
            <a:spLocks noGrp="1"/>
          </p:cNvSpPr>
          <p:nvPr>
            <p:ph type="title"/>
          </p:nvPr>
        </p:nvSpPr>
        <p:spPr>
          <a:xfrm>
            <a:off x="617538" y="241300"/>
            <a:ext cx="23134637" cy="1358900"/>
          </a:xfrm>
        </p:spPr>
        <p:txBody>
          <a:bodyPr/>
          <a:lstStyle/>
          <a:p>
            <a:r>
              <a:rPr lang="it-IT" sz="6000" dirty="0" err="1"/>
              <a:t>Topics</a:t>
            </a:r>
            <a:r>
              <a:rPr lang="it-IT" sz="6000" dirty="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3579357"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scheduler</a:t>
            </a:r>
            <a:r>
              <a:rPr lang="it-IT" dirty="0" smtClean="0"/>
              <a:t> </a:t>
            </a:r>
            <a:r>
              <a:rPr lang="it-IT" dirty="0" err="1" smtClean="0"/>
              <a:t>implentation</a:t>
            </a:r>
            <a:endParaRPr lang="it-IT" dirty="0"/>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2" grpId="0" animBg="1"/>
      <p:bldP spid="14" grpId="0" animBg="1"/>
      <p:bldP spid="15" grpId="0" animBg="1"/>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dirty="0" smtClean="0">
                <a:solidFill>
                  <a:srgbClr val="000000"/>
                </a:solidFill>
              </a:rPr>
              <a:t>In a </a:t>
            </a:r>
            <a:r>
              <a:rPr lang="en-US" dirty="0" err="1" smtClean="0">
                <a:solidFill>
                  <a:srgbClr val="000000"/>
                </a:solidFill>
              </a:rPr>
              <a:t>microservices</a:t>
            </a:r>
            <a:r>
              <a:rPr lang="en-US" dirty="0" smtClean="0">
                <a:solidFill>
                  <a:srgbClr val="000000"/>
                </a:solidFill>
              </a:rPr>
              <a:t>-based architecture  services do not act by themselves </a:t>
            </a:r>
          </a:p>
          <a:p>
            <a:r>
              <a:rPr lang="en-US" dirty="0" smtClean="0">
                <a:solidFill>
                  <a:srgbClr val="000000"/>
                </a:solidFill>
              </a:rPr>
              <a:t>Services </a:t>
            </a:r>
            <a:r>
              <a:rPr lang="en-US" dirty="0" err="1" smtClean="0">
                <a:solidFill>
                  <a:srgbClr val="000000"/>
                </a:solidFill>
              </a:rPr>
              <a:t>infact</a:t>
            </a:r>
            <a:r>
              <a:rPr lang="en-US" dirty="0" smtClean="0">
                <a:solidFill>
                  <a:srgbClr val="000000"/>
                </a:solidFill>
              </a:rPr>
              <a:t> need to cooperate each others to achieve the required system functionalities</a:t>
            </a:r>
          </a:p>
          <a:p>
            <a:r>
              <a:rPr lang="en-US" dirty="0">
                <a:solidFill>
                  <a:srgbClr val="000000"/>
                </a:solidFill>
              </a:rPr>
              <a:t>Service discovery with its registry function  is one of the key tenets of </a:t>
            </a:r>
            <a:r>
              <a:rPr lang="en-US" dirty="0" smtClean="0">
                <a:solidFill>
                  <a:srgbClr val="000000"/>
                </a:solidFill>
              </a:rPr>
              <a:t>a microservices-based  architecture</a:t>
            </a:r>
            <a:endParaRPr lang="en-US" dirty="0">
              <a:solidFill>
                <a:srgbClr val="000000"/>
              </a:solidFill>
            </a:endParaRPr>
          </a:p>
          <a:p>
            <a:r>
              <a:rPr lang="en-US" dirty="0" smtClean="0">
                <a:solidFill>
                  <a:srgbClr val="000000"/>
                </a:solidFill>
              </a:rPr>
              <a:t>This pattern allows microservices to find each others dynamically without a p2p wiring, </a:t>
            </a:r>
          </a:p>
          <a:p>
            <a:pPr marL="0" indent="0">
              <a:buFont typeface="Wingdings" pitchFamily="2" charset="2"/>
              <a:buNone/>
            </a:pPr>
            <a:endParaRPr lang="it-IT"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specifications</a:t>
            </a:r>
            <a:endParaRPr lang="it-IT" dirty="0"/>
          </a:p>
        </p:txBody>
      </p:sp>
      <p:sp>
        <p:nvSpPr>
          <p:cNvPr id="3" name="Segnaposto contenuto 2"/>
          <p:cNvSpPr>
            <a:spLocks noGrp="1"/>
          </p:cNvSpPr>
          <p:nvPr>
            <p:ph idx="1"/>
          </p:nvPr>
        </p:nvSpPr>
        <p:spPr>
          <a:xfrm>
            <a:off x="617538" y="1504950"/>
            <a:ext cx="15390886" cy="5065018"/>
          </a:xfrm>
        </p:spPr>
        <p:txBody>
          <a:bodyPr/>
          <a:lstStyle/>
          <a:p>
            <a:r>
              <a:rPr lang="en-US" sz="3600" dirty="0"/>
              <a:t>Eureka </a:t>
            </a:r>
            <a:r>
              <a:rPr lang="en-US" sz="3600" dirty="0" smtClean="0"/>
              <a:t>is </a:t>
            </a:r>
            <a:r>
              <a:rPr lang="en-US" sz="3600" dirty="0"/>
              <a:t>the Netflix discovery service provider. It consists of two modules: </a:t>
            </a:r>
          </a:p>
          <a:p>
            <a:pPr lvl="2"/>
            <a:r>
              <a:rPr lang="en-US" sz="3600" dirty="0"/>
              <a:t> “</a:t>
            </a:r>
            <a:r>
              <a:rPr lang="en-US" sz="3600" b="1" dirty="0"/>
              <a:t>Eureka </a:t>
            </a:r>
            <a:r>
              <a:rPr lang="en-US" sz="3600" b="1" dirty="0" smtClean="0"/>
              <a:t>Server</a:t>
            </a:r>
            <a:r>
              <a:rPr lang="en-US" sz="3600" dirty="0" smtClean="0"/>
              <a:t>”: a REST-based engine for </a:t>
            </a:r>
            <a:r>
              <a:rPr lang="en-US" sz="3600" dirty="0"/>
              <a:t>locating </a:t>
            </a:r>
            <a:r>
              <a:rPr lang="en-US" sz="3600" dirty="0" smtClean="0"/>
              <a:t>services</a:t>
            </a:r>
          </a:p>
          <a:p>
            <a:pPr lvl="2" eaLnBrk="1" fontAlgn="t" hangingPunct="1"/>
            <a:r>
              <a:rPr lang="en-US" sz="3600" dirty="0" smtClean="0"/>
              <a:t> “</a:t>
            </a:r>
            <a:r>
              <a:rPr lang="en-US" sz="3600" b="1" dirty="0" smtClean="0"/>
              <a:t>Eureka Client”</a:t>
            </a:r>
            <a:r>
              <a:rPr lang="en-US" sz="3600" dirty="0" smtClean="0"/>
              <a:t>: a client component, which interacts with the Eureka server. It provides a built-in load balancer that achieves basic round-robin load balancing. </a:t>
            </a:r>
          </a:p>
          <a:p>
            <a:r>
              <a:rPr lang="en-US" sz="3600" dirty="0" smtClean="0"/>
              <a:t>Eureka </a:t>
            </a:r>
            <a:r>
              <a:rPr lang="en-US" sz="3600" dirty="0"/>
              <a:t>can be configured and deployed to be highly available  </a:t>
            </a:r>
            <a:r>
              <a:rPr lang="en-US" sz="3600" dirty="0" smtClean="0"/>
              <a:t>to each server, by replicating the current operating status of each registered service.</a:t>
            </a:r>
            <a:endParaRPr lang="en-US" sz="3600" dirty="0"/>
          </a:p>
          <a:p>
            <a:r>
              <a:rPr lang="en-US" sz="3600" dirty="0" smtClean="0"/>
              <a:t>Once registered, </a:t>
            </a:r>
            <a:r>
              <a:rPr lang="en-US" sz="3600" dirty="0"/>
              <a:t>services send heartbeats to renew their </a:t>
            </a:r>
            <a:r>
              <a:rPr lang="en-US" sz="3600" dirty="0" smtClean="0"/>
              <a:t>leases.</a:t>
            </a:r>
            <a:endParaRPr lang="en-US" sz="3600" dirty="0"/>
          </a:p>
          <a:p>
            <a:pPr marL="0" indent="0">
              <a:buNone/>
            </a:pPr>
            <a:endParaRPr lang="it-IT" sz="3600" dirty="0"/>
          </a:p>
        </p:txBody>
      </p:sp>
      <p:pic>
        <p:nvPicPr>
          <p:cNvPr id="4" name="Picture 4" descr="Eureka High leve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424" y="305272"/>
            <a:ext cx="8087881" cy="6065912"/>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contenuto 2"/>
          <p:cNvSpPr txBox="1">
            <a:spLocks/>
          </p:cNvSpPr>
          <p:nvPr/>
        </p:nvSpPr>
        <p:spPr bwMode="auto">
          <a:xfrm>
            <a:off x="628054" y="76603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If the heartbeat fails to occur over a configurable timetable, the instance is removed.</a:t>
            </a:r>
          </a:p>
          <a:p>
            <a:r>
              <a:rPr lang="en-US" sz="3600" dirty="0" smtClean="0"/>
              <a:t>Eureka does not use a backend store, this means that all instance services in the registry have to send a heartbeat to keep their registration up-to-date. </a:t>
            </a:r>
          </a:p>
          <a:p>
            <a:r>
              <a:rPr lang="en-US" sz="3600" dirty="0" smtClean="0"/>
              <a:t>To maintain their synchronization, Client and Server use the provided memory cache.</a:t>
            </a:r>
          </a:p>
          <a:p>
            <a:r>
              <a:rPr lang="en-US" sz="3600" dirty="0" smtClean="0"/>
              <a:t>Eureka works as a registry, keeping and providing information about the registered services; whether the instances are available or not and how to access them.</a:t>
            </a:r>
          </a:p>
          <a:p>
            <a:pPr marL="457200" lvl="1">
              <a:spcBef>
                <a:spcPts val="2100"/>
              </a:spcBef>
              <a:buFont typeface="Wingdings" pitchFamily="2" charset="2"/>
              <a:buChar char="§"/>
            </a:pPr>
            <a:r>
              <a:rPr lang="it-IT" sz="3600" dirty="0"/>
              <a:t>The </a:t>
            </a:r>
            <a:r>
              <a:rPr lang="it-IT" sz="3600" dirty="0" err="1"/>
              <a:t>two</a:t>
            </a:r>
            <a:r>
              <a:rPr lang="it-IT" sz="3600" dirty="0"/>
              <a:t> </a:t>
            </a:r>
            <a:r>
              <a:rPr lang="it-IT" sz="3600" dirty="0" err="1"/>
              <a:t>caches</a:t>
            </a:r>
            <a:r>
              <a:rPr lang="it-IT" sz="3600" dirty="0"/>
              <a:t> and the </a:t>
            </a:r>
            <a:r>
              <a:rPr lang="it-IT" sz="3600" dirty="0" err="1"/>
              <a:t>hearthbeat</a:t>
            </a:r>
            <a:r>
              <a:rPr lang="it-IT" sz="3600" dirty="0"/>
              <a:t> </a:t>
            </a:r>
            <a:r>
              <a:rPr lang="it-IT" sz="3600" dirty="0" err="1" smtClean="0"/>
              <a:t>make</a:t>
            </a:r>
            <a:r>
              <a:rPr lang="it-IT" sz="3600" dirty="0" smtClean="0"/>
              <a:t> </a:t>
            </a:r>
            <a:r>
              <a:rPr lang="it-IT" sz="3600" dirty="0"/>
              <a:t>a </a:t>
            </a:r>
            <a:r>
              <a:rPr lang="it-IT" sz="3600" dirty="0" err="1"/>
              <a:t>standalone</a:t>
            </a:r>
            <a:r>
              <a:rPr lang="it-IT" sz="3600" dirty="0"/>
              <a:t> </a:t>
            </a:r>
            <a:r>
              <a:rPr lang="it-IT" sz="3600" dirty="0" smtClean="0"/>
              <a:t>Eureka </a:t>
            </a:r>
            <a:r>
              <a:rPr lang="it-IT" sz="3600" dirty="0"/>
              <a:t>server </a:t>
            </a:r>
            <a:r>
              <a:rPr lang="it-IT" sz="3600" dirty="0" err="1" smtClean="0"/>
              <a:t>configuration</a:t>
            </a:r>
            <a:r>
              <a:rPr lang="it-IT" sz="3600" dirty="0" smtClean="0"/>
              <a:t> </a:t>
            </a:r>
            <a:r>
              <a:rPr lang="it-IT" sz="3600" dirty="0" err="1" smtClean="0"/>
              <a:t>that</a:t>
            </a:r>
            <a:r>
              <a:rPr lang="it-IT" sz="3600" dirty="0" smtClean="0"/>
              <a:t> </a:t>
            </a:r>
            <a:r>
              <a:rPr lang="it-IT" sz="3600" dirty="0" err="1" smtClean="0"/>
              <a:t>is</a:t>
            </a:r>
            <a:r>
              <a:rPr lang="it-IT" sz="3600" dirty="0" smtClean="0"/>
              <a:t> </a:t>
            </a:r>
            <a:r>
              <a:rPr lang="it-IT" sz="3600" smtClean="0"/>
              <a:t>very </a:t>
            </a:r>
            <a:r>
              <a:rPr lang="it-IT" sz="3600" dirty="0" err="1" smtClean="0"/>
              <a:t>resilient</a:t>
            </a:r>
            <a:r>
              <a:rPr lang="it-IT" sz="3600" dirty="0"/>
              <a:t>.</a:t>
            </a:r>
          </a:p>
          <a:p>
            <a:endParaRPr lang="it-IT" sz="3600" dirty="0" smtClean="0"/>
          </a:p>
          <a:p>
            <a:endParaRPr lang="en-US" sz="3600"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830497" y="298772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dirty="0" err="1" smtClean="0"/>
              <a:t>loosely</a:t>
            </a:r>
            <a:r>
              <a:rPr lang="it-IT" sz="3600" dirty="0" smtClean="0"/>
              <a:t> </a:t>
            </a:r>
            <a:r>
              <a:rPr lang="it-IT" sz="3600" dirty="0" err="1" smtClean="0"/>
              <a:t>coupled</a:t>
            </a:r>
            <a:r>
              <a:rPr lang="it-IT" sz="3600" dirty="0" smtClean="0"/>
              <a:t>, so </a:t>
            </a:r>
            <a:r>
              <a:rPr lang="it-IT" sz="3600" dirty="0" err="1" smtClean="0"/>
              <a:t>that</a:t>
            </a:r>
            <a:r>
              <a:rPr lang="it-IT" sz="3600" dirty="0" smtClean="0"/>
              <a:t> </a:t>
            </a:r>
            <a:r>
              <a:rPr lang="it-IT" sz="3600" dirty="0" err="1" smtClean="0"/>
              <a:t>that</a:t>
            </a:r>
            <a:r>
              <a:rPr lang="it-IT" sz="3600" dirty="0" smtClean="0"/>
              <a:t> can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service </a:t>
            </a:r>
            <a:r>
              <a:rPr lang="it-IT" sz="3600" dirty="0" err="1" smtClean="0"/>
              <a:t>improvement</a:t>
            </a:r>
            <a:r>
              <a:rPr lang="it-IT" sz="3600"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against</a:t>
            </a:r>
            <a:r>
              <a:rPr lang="it-IT" sz="3600" dirty="0" smtClean="0"/>
              <a:t> </a:t>
            </a:r>
            <a:r>
              <a:rPr lang="it-IT" sz="3600" dirty="0" err="1" smtClean="0"/>
              <a:t>against</a:t>
            </a:r>
            <a:r>
              <a:rPr lang="it-IT" sz="3600" dirty="0" smtClean="0"/>
              <a:t>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a:solidFill>
                  <a:srgbClr val="000000"/>
                </a:solidFill>
              </a:rPr>
              <a:t>EnableEurekaClient</a:t>
            </a:r>
            <a:endParaRPr lang="it-IT" sz="3600" i="1" dirty="0">
              <a:solidFill>
                <a:srgbClr val="000000"/>
              </a:solidFill>
            </a:endParaRPr>
          </a:p>
          <a:p>
            <a:pPr lvl="1"/>
            <a:r>
              <a:rPr lang="it-IT" sz="3600" i="1" dirty="0">
                <a:solidFill>
                  <a:srgbClr val="000000"/>
                </a:solidFill>
              </a:rPr>
              <a:t>@</a:t>
            </a:r>
            <a:r>
              <a:rPr lang="it-IT" sz="3600" i="1" dirty="0" err="1">
                <a:solidFill>
                  <a:srgbClr val="000000"/>
                </a:solidFill>
              </a:rPr>
              <a:t>EnableDiscoveryClient</a:t>
            </a:r>
            <a:endParaRPr lang="it-IT" sz="3600" i="1" dirty="0">
              <a:solidFill>
                <a:srgbClr val="000000"/>
              </a:solidFill>
            </a:endParaRPr>
          </a:p>
          <a:p>
            <a:pPr lvl="1"/>
            <a:r>
              <a:rPr lang="it-IT" sz="3600" dirty="0" smtClean="0">
                <a:solidFill>
                  <a:srgbClr val="000000"/>
                </a:solidFill>
              </a:rPr>
              <a:t>Eureka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1708548" y="5731931"/>
            <a:ext cx="14781062" cy="10108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4" name="Rettangolo 13"/>
          <p:cNvSpPr/>
          <p:nvPr/>
        </p:nvSpPr>
        <p:spPr bwMode="auto">
          <a:xfrm>
            <a:off x="2753882" y="8142341"/>
            <a:ext cx="10186773" cy="59510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Service 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Reference to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ServerInstance</a:t>
            </a:r>
            <a:r>
              <a:rPr lang="it-IT" sz="3600" dirty="0" smtClean="0">
                <a:solidFill>
                  <a:srgbClr val="000000"/>
                </a:solidFill>
              </a:rPr>
              <a:t> and </a:t>
            </a:r>
            <a:r>
              <a:rPr lang="it-IT" sz="3600" dirty="0" err="1" smtClean="0">
                <a:solidFill>
                  <a:srgbClr val="000000"/>
                </a:solidFill>
              </a:rPr>
              <a:t>DiscoveryClient</a:t>
            </a:r>
            <a:endParaRPr lang="it-IT" sz="3600"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service </a:t>
            </a:r>
            <a:r>
              <a:rPr lang="it-IT" sz="3600" dirty="0" err="1">
                <a:solidFill>
                  <a:srgbClr val="000000"/>
                </a:solidFill>
              </a:rPr>
              <a:t>discovery</a:t>
            </a:r>
            <a:r>
              <a:rPr lang="it-IT" sz="3600" dirty="0">
                <a:solidFill>
                  <a:srgbClr val="000000"/>
                </a:solidFill>
              </a:rPr>
              <a:t> </a:t>
            </a:r>
            <a:endParaRPr lang="it-IT" sz="3600" dirty="0" smtClean="0">
              <a:solidFill>
                <a:srgbClr val="000000"/>
              </a:solidFill>
            </a:endParaRP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a:t>
            </a:r>
            <a:endParaRPr lang="it-IT" sz="3600" dirty="0">
              <a:solidFill>
                <a:srgbClr val="000000"/>
              </a:solidFill>
            </a:endParaRPr>
          </a:p>
          <a:p>
            <a:pPr marL="419100" lvl="1" indent="0">
              <a:buNone/>
            </a:pPr>
            <a:r>
              <a:rPr lang="it-IT" sz="3600" dirty="0" smtClean="0">
                <a:solidFill>
                  <a:srgbClr val="000000"/>
                </a:solidFill>
              </a:rPr>
              <a:t>	service </a:t>
            </a:r>
            <a:r>
              <a:rPr lang="it-IT" sz="3600" dirty="0" err="1" smtClean="0">
                <a:solidFill>
                  <a:srgbClr val="000000"/>
                </a:solidFill>
              </a:rPr>
              <a:t>instances</a:t>
            </a:r>
            <a:r>
              <a:rPr lang="it-IT" sz="3600" dirty="0" smtClean="0">
                <a:solidFill>
                  <a:srgbClr val="000000"/>
                </a:solidFill>
              </a:rPr>
              <a:t> </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smtClean="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dirty="0" smtClean="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public</a:t>
            </a:r>
            <a:r>
              <a:rPr lang="it-IT" sz="2800" dirty="0" smtClean="0">
                <a:latin typeface="Consolas"/>
              </a:rPr>
              <a:t> </a:t>
            </a:r>
            <a:r>
              <a:rPr lang="it-IT" sz="2800" dirty="0">
                <a:latin typeface="Consolas"/>
              </a:rPr>
              <a:t>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485917" y="7094029"/>
            <a:ext cx="16242587"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Rettangolo 7"/>
          <p:cNvSpPr/>
          <p:nvPr/>
        </p:nvSpPr>
        <p:spPr bwMode="auto">
          <a:xfrm>
            <a:off x="406417" y="4582382"/>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1246784" y="10552975"/>
            <a:ext cx="8244916" cy="127357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0"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	</a:t>
            </a:r>
            <a:r>
              <a:rPr lang="it-IT" sz="2800" dirty="0" err="1" smtClean="0">
                <a:solidFill>
                  <a:srgbClr val="0000FF"/>
                </a:solidFill>
                <a:latin typeface="Consolas"/>
              </a:rPr>
              <a:t>this</a:t>
            </a:r>
            <a:r>
              <a:rPr lang="it-IT" sz="2800" dirty="0" err="1" smtClean="0">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733594"/>
            <a:ext cx="12106890" cy="112348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7" name="Rettangolo 6"/>
          <p:cNvSpPr/>
          <p:nvPr/>
        </p:nvSpPr>
        <p:spPr bwMode="auto">
          <a:xfrm>
            <a:off x="1656184" y="10321612"/>
            <a:ext cx="14856296" cy="59510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the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load</a:t>
            </a:r>
            <a:r>
              <a:rPr lang="it-IT" sz="3600" dirty="0" smtClean="0">
                <a:solidFill>
                  <a:srgbClr val="000000"/>
                </a:solidFill>
              </a:rPr>
              <a:t> </a:t>
            </a:r>
            <a:r>
              <a:rPr lang="it-IT" sz="3600" dirty="0" err="1" smtClean="0">
                <a:solidFill>
                  <a:srgbClr val="000000"/>
                </a:solidFill>
              </a:rPr>
              <a:t>balancer</a:t>
            </a:r>
            <a:r>
              <a:rPr lang="it-IT" sz="3600" dirty="0" smtClean="0">
                <a:solidFill>
                  <a:srgbClr val="000000"/>
                </a:solidFill>
              </a:rPr>
              <a:t> </a:t>
            </a:r>
          </a:p>
          <a:p>
            <a:pPr lvl="1"/>
            <a:r>
              <a:rPr lang="it-IT" sz="3600" dirty="0" smtClean="0">
                <a:solidFill>
                  <a:srgbClr val="000000"/>
                </a:solidFill>
              </a:rPr>
              <a:t>The </a:t>
            </a:r>
            <a:r>
              <a:rPr lang="it-IT" sz="3600" dirty="0" err="1">
                <a:solidFill>
                  <a:srgbClr val="000000"/>
                </a:solidFill>
              </a:rPr>
              <a:t>invocation</a:t>
            </a:r>
            <a:r>
              <a:rPr lang="it-IT" sz="3600" dirty="0">
                <a:solidFill>
                  <a:srgbClr val="000000"/>
                </a:solidFill>
              </a:rPr>
              <a:t> </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961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To </a:t>
            </a:r>
            <a:r>
              <a:rPr lang="it-IT" sz="3200" dirty="0" err="1" smtClean="0"/>
              <a:t>avoid</a:t>
            </a:r>
            <a:r>
              <a:rPr lang="it-IT" sz="3200" dirty="0" smtClean="0"/>
              <a:t> service </a:t>
            </a:r>
            <a:r>
              <a:rPr lang="it-IT" sz="3200" dirty="0" err="1" smtClean="0"/>
              <a:t>outage</a:t>
            </a:r>
            <a:r>
              <a:rPr lang="it-IT" sz="3200" dirty="0" smtClean="0"/>
              <a:t> </a:t>
            </a:r>
            <a:r>
              <a:rPr lang="it-IT" sz="3200" dirty="0" err="1" smtClean="0"/>
              <a:t>it</a:t>
            </a:r>
            <a:r>
              <a:rPr lang="it-IT" sz="3200" dirty="0" smtClean="0"/>
              <a:t> </a:t>
            </a:r>
            <a:r>
              <a:rPr lang="it-IT" sz="3200" dirty="0" err="1" smtClean="0"/>
              <a:t>is</a:t>
            </a:r>
            <a:r>
              <a:rPr lang="it-IT" sz="3200" dirty="0" smtClean="0"/>
              <a:t> common to </a:t>
            </a:r>
            <a:r>
              <a:rPr lang="it-IT" sz="3200" dirty="0" err="1" smtClean="0"/>
              <a:t>realize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In </a:t>
            </a:r>
            <a:r>
              <a:rPr lang="it-IT" sz="3200" dirty="0" err="1" smtClean="0"/>
              <a:t>this</a:t>
            </a:r>
            <a:r>
              <a:rPr lang="it-IT" sz="3200" dirty="0" smtClean="0"/>
              <a:t> </a:t>
            </a:r>
            <a:r>
              <a:rPr lang="it-IT" sz="3200" dirty="0" err="1" smtClean="0"/>
              <a:t>context</a:t>
            </a:r>
            <a:r>
              <a:rPr lang="it-IT" sz="3200" dirty="0" smtClean="0"/>
              <a:t>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all</a:t>
            </a:r>
            <a:r>
              <a:rPr lang="it-IT" sz="3200" dirty="0" smtClean="0"/>
              <a:t> the </a:t>
            </a:r>
            <a:r>
              <a:rPr lang="it-IT" sz="3200" dirty="0" err="1" smtClean="0"/>
              <a:t>available</a:t>
            </a:r>
            <a:r>
              <a:rPr lang="it-IT" sz="3200" dirty="0" smtClean="0"/>
              <a:t> </a:t>
            </a:r>
            <a:r>
              <a:rPr lang="it-IT" sz="3200" dirty="0" err="1" smtClean="0"/>
              <a:t>instances</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realized</a:t>
            </a:r>
            <a:r>
              <a:rPr lang="it-IT" sz="3200" dirty="0" smtClean="0"/>
              <a:t> just </a:t>
            </a:r>
            <a:r>
              <a:rPr lang="it-IT" sz="3200" dirty="0" err="1" smtClean="0"/>
              <a:t>adding</a:t>
            </a:r>
            <a:r>
              <a:rPr lang="it-IT" sz="3200" dirty="0" smtClean="0"/>
              <a:t> </a:t>
            </a:r>
            <a:r>
              <a:rPr lang="it-IT" sz="3200" dirty="0" err="1" smtClean="0"/>
              <a:t>reference</a:t>
            </a:r>
            <a:r>
              <a:rPr lang="it-IT" sz="3200" dirty="0" smtClean="0"/>
              <a:t> of the new </a:t>
            </a:r>
            <a:r>
              <a:rPr lang="it-IT" sz="3200" dirty="0" err="1" smtClean="0"/>
              <a:t>services</a:t>
            </a:r>
            <a:r>
              <a:rPr lang="it-IT" sz="3200" dirty="0" smtClean="0"/>
              <a:t>, </a:t>
            </a:r>
            <a:r>
              <a:rPr lang="it-IT" sz="3200" dirty="0" err="1" smtClean="0"/>
              <a:t>without</a:t>
            </a:r>
            <a:r>
              <a:rPr lang="it-IT" sz="3200" dirty="0" smtClean="0"/>
              <a:t> </a:t>
            </a:r>
            <a:r>
              <a:rPr lang="it-IT" sz="3200" dirty="0" err="1" smtClean="0"/>
              <a:t>configuring</a:t>
            </a:r>
            <a:r>
              <a:rPr lang="it-IT" sz="3200" dirty="0" smtClean="0"/>
              <a:t> </a:t>
            </a:r>
            <a:r>
              <a:rPr lang="it-IT" sz="3200" dirty="0" err="1" smtClean="0"/>
              <a:t>any</a:t>
            </a:r>
            <a:r>
              <a:rPr lang="it-IT" sz="3200" dirty="0" smtClean="0"/>
              <a:t> </a:t>
            </a:r>
            <a:r>
              <a:rPr lang="it-IT" sz="3200" dirty="0" err="1" smtClean="0"/>
              <a:t>proxying</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features</a:t>
            </a:r>
            <a:endParaRPr lang="it-IT" sz="3200" dirty="0" smtClean="0"/>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lo locate appropriate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inside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achieve</a:t>
            </a:r>
            <a:r>
              <a:rPr lang="it-IT" sz="4400" dirty="0" smtClean="0"/>
              <a:t> </a:t>
            </a:r>
            <a:r>
              <a:rPr lang="it-IT" sz="4400" dirty="0" err="1" smtClean="0"/>
              <a:t>services</a:t>
            </a:r>
            <a:r>
              <a:rPr lang="it-IT" sz="4400" dirty="0" smtClean="0"/>
              <a:t> </a:t>
            </a:r>
            <a:r>
              <a:rPr lang="it-IT" sz="4400" dirty="0" err="1" smtClean="0"/>
              <a:t>scaling</a:t>
            </a:r>
            <a:r>
              <a:rPr lang="it-IT" sz="4400" dirty="0" smtClean="0"/>
              <a:t>-up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dynamical</a:t>
            </a:r>
            <a:r>
              <a:rPr lang="it-IT" sz="4400" dirty="0" smtClean="0"/>
              <a:t> </a:t>
            </a:r>
            <a:r>
              <a:rPr lang="it-IT" sz="4400" dirty="0" err="1" smtClean="0"/>
              <a:t>allocating</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will</a:t>
            </a:r>
            <a:r>
              <a:rPr lang="it-IT" sz="4400" dirty="0" smtClean="0"/>
              <a:t> be </a:t>
            </a:r>
            <a:r>
              <a:rPr lang="it-IT" sz="4400" dirty="0" err="1" smtClean="0"/>
              <a:t>enought</a:t>
            </a:r>
            <a:r>
              <a:rPr lang="it-IT" sz="4400" dirty="0" smtClean="0"/>
              <a:t> to scale out an </a:t>
            </a:r>
            <a:r>
              <a:rPr lang="it-IT" sz="4400" dirty="0" err="1" smtClean="0"/>
              <a:t>instance</a:t>
            </a:r>
            <a:r>
              <a:rPr lang="it-IT" sz="4400" dirty="0" smtClean="0"/>
              <a:t> (of a </a:t>
            </a:r>
            <a:r>
              <a:rPr lang="it-IT" sz="4400" dirty="0" err="1" smtClean="0"/>
              <a:t>registered</a:t>
            </a:r>
            <a:r>
              <a:rPr lang="it-IT" sz="4400" dirty="0" smtClean="0"/>
              <a:t> service under Eureka) and PWS </a:t>
            </a:r>
            <a:r>
              <a:rPr lang="it-IT" sz="4400" dirty="0" err="1" smtClean="0"/>
              <a:t>will</a:t>
            </a:r>
            <a:r>
              <a:rPr lang="it-IT" sz="4400" dirty="0" smtClean="0"/>
              <a:t> allocate a new </a:t>
            </a:r>
            <a:r>
              <a:rPr lang="it-IT" sz="4400" dirty="0" err="1" smtClean="0"/>
              <a:t>port</a:t>
            </a:r>
            <a:r>
              <a:rPr lang="it-IT" sz="4400" dirty="0" smtClean="0"/>
              <a:t> </a:t>
            </a:r>
            <a:r>
              <a:rPr lang="it-IT" sz="4400" dirty="0" err="1" smtClean="0"/>
              <a:t>dinamically</a:t>
            </a:r>
            <a:r>
              <a:rPr lang="it-IT" sz="4400" dirty="0" smtClean="0"/>
              <a:t> and </a:t>
            </a:r>
            <a:r>
              <a:rPr lang="it-IT" sz="4400" dirty="0" err="1" smtClean="0"/>
              <a:t>then</a:t>
            </a:r>
            <a:r>
              <a:rPr lang="it-IT" sz="4400" dirty="0" smtClean="0"/>
              <a:t> </a:t>
            </a:r>
            <a:r>
              <a:rPr lang="it-IT" sz="4400" dirty="0" err="1" smtClean="0"/>
              <a:t>register</a:t>
            </a:r>
            <a:r>
              <a:rPr lang="it-IT" sz="4400" dirty="0" smtClean="0"/>
              <a:t> the new </a:t>
            </a:r>
            <a:r>
              <a:rPr lang="it-IT" sz="4400" dirty="0" err="1" smtClean="0"/>
              <a:t>instances</a:t>
            </a:r>
            <a:r>
              <a:rPr lang="it-IT" sz="4400" dirty="0" smtClean="0"/>
              <a:t> to the service </a:t>
            </a:r>
            <a:r>
              <a:rPr lang="it-IT" sz="4400" dirty="0" err="1" smtClean="0"/>
              <a:t>discovery</a:t>
            </a:r>
            <a:r>
              <a:rPr lang="it-IT" sz="4400" dirty="0" smtClean="0"/>
              <a:t> server</a:t>
            </a:r>
          </a:p>
          <a:p>
            <a:pPr marL="457200" lvl="1">
              <a:spcBef>
                <a:spcPts val="2100"/>
              </a:spcBef>
              <a:buFont typeface="Wingdings" pitchFamily="2" charset="2"/>
              <a:buChar char="§"/>
            </a:pPr>
            <a:r>
              <a:rPr lang="en-US" sz="4400" dirty="0" smtClean="0"/>
              <a:t>The application </a:t>
            </a:r>
            <a:r>
              <a:rPr lang="en-US" sz="4400" dirty="0"/>
              <a:t>receives an entry in a dynamic routing </a:t>
            </a:r>
            <a:r>
              <a:rPr lang="en-US" sz="4400" dirty="0" smtClean="0"/>
              <a:t>tier of Eureka Server, </a:t>
            </a:r>
            <a:r>
              <a:rPr lang="en-US" sz="4400" dirty="0"/>
              <a:t>which load balances traffic across all </a:t>
            </a:r>
            <a:r>
              <a:rPr lang="en-US" sz="4400" dirty="0" smtClean="0"/>
              <a:t>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2" name="Rettangolo 41"/>
          <p:cNvSpPr/>
          <p:nvPr/>
        </p:nvSpPr>
        <p:spPr bwMode="auto">
          <a:xfrm>
            <a:off x="1462808" y="2635046"/>
            <a:ext cx="1512168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3" name="Rettangolo 42"/>
          <p:cNvSpPr/>
          <p:nvPr/>
        </p:nvSpPr>
        <p:spPr bwMode="auto">
          <a:xfrm>
            <a:off x="1478052" y="6353944"/>
            <a:ext cx="1532246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45164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45" name="Rettangolo 44"/>
          <p:cNvSpPr/>
          <p:nvPr/>
        </p:nvSpPr>
        <p:spPr bwMode="auto">
          <a:xfrm>
            <a:off x="1429250" y="9960049"/>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1" name="Rettangolo 10"/>
          <p:cNvSpPr/>
          <p:nvPr/>
        </p:nvSpPr>
        <p:spPr bwMode="auto">
          <a:xfrm>
            <a:off x="1462808" y="2635046"/>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91383" y="6225927"/>
            <a:ext cx="15486161"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9470851"/>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sp>
        <p:nvSpPr>
          <p:cNvPr id="17" name="Rettangolo 16"/>
          <p:cNvSpPr/>
          <p:nvPr/>
        </p:nvSpPr>
        <p:spPr bwMode="auto">
          <a:xfrm>
            <a:off x="1477095" y="3742124"/>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7"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5" name="Rettangolo 4"/>
          <p:cNvSpPr/>
          <p:nvPr/>
        </p:nvSpPr>
        <p:spPr bwMode="auto">
          <a:xfrm>
            <a:off x="1462808" y="2635046"/>
            <a:ext cx="1551473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472975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879648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4050448"/>
            <a:ext cx="9055478" cy="55987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7723899"/>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Request are </a:t>
            </a:r>
            <a:r>
              <a:rPr lang="it-IT" sz="3600" dirty="0" err="1" smtClean="0"/>
              <a:t>balanced</a:t>
            </a:r>
            <a:r>
              <a:rPr lang="it-IT" sz="3600" dirty="0" smtClean="0"/>
              <a:t> </a:t>
            </a:r>
            <a:r>
              <a:rPr lang="it-IT" sz="3600" dirty="0" err="1" smtClean="0"/>
              <a:t>between</a:t>
            </a:r>
            <a:r>
              <a:rPr lang="it-IT" sz="3600" dirty="0" smtClean="0"/>
              <a:t> by the </a:t>
            </a:r>
            <a:r>
              <a:rPr lang="it-IT" sz="3600" dirty="0" err="1" smtClean="0"/>
              <a:t>available</a:t>
            </a:r>
            <a:r>
              <a:rPr lang="it-IT" sz="3600" dirty="0" smtClean="0"/>
              <a:t> </a:t>
            </a:r>
            <a:r>
              <a:rPr lang="it-IT" sz="3600" dirty="0" err="1" smtClean="0"/>
              <a:t>instance</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3600" dirty="0" smtClean="0"/>
              <a:t>(In </a:t>
            </a:r>
            <a:r>
              <a:rPr lang="it-IT" sz="3600" dirty="0" err="1" smtClean="0"/>
              <a:t>this</a:t>
            </a:r>
            <a:r>
              <a:rPr lang="it-IT" sz="3600" dirty="0" smtClean="0"/>
              <a:t> </a:t>
            </a:r>
            <a:r>
              <a:rPr lang="it-IT" sz="3600" dirty="0" err="1" smtClean="0"/>
              <a:t>presentation</a:t>
            </a:r>
            <a:r>
              <a:rPr lang="it-IT" sz="3600" dirty="0" smtClean="0"/>
              <a:t> I </a:t>
            </a:r>
            <a:r>
              <a:rPr lang="it-IT" sz="3600" dirty="0" err="1" smtClean="0"/>
              <a:t>have</a:t>
            </a:r>
            <a:r>
              <a:rPr lang="it-IT" sz="3600" dirty="0" smtClean="0"/>
              <a:t> </a:t>
            </a:r>
            <a:r>
              <a:rPr lang="it-IT" sz="3600" dirty="0" err="1" smtClean="0"/>
              <a:t>tried</a:t>
            </a:r>
            <a:r>
              <a:rPr lang="it-IT" sz="3600" dirty="0" smtClean="0"/>
              <a:t> to show) </a:t>
            </a:r>
          </a:p>
          <a:p>
            <a:r>
              <a:rPr lang="it-IT" sz="3600" dirty="0" smtClean="0"/>
              <a:t>A microservices </a:t>
            </a:r>
            <a:r>
              <a:rPr lang="it-IT" sz="3600" dirty="0"/>
              <a:t>Spring </a:t>
            </a:r>
            <a:r>
              <a:rPr lang="it-IT" sz="3600" dirty="0" err="1" smtClean="0"/>
              <a:t>Boot-based</a:t>
            </a:r>
            <a:r>
              <a:rPr lang="it-IT" sz="3600" dirty="0" smtClean="0"/>
              <a:t> </a:t>
            </a:r>
            <a:r>
              <a:rPr lang="it-IT" sz="3600" dirty="0" err="1"/>
              <a:t>simple</a:t>
            </a:r>
            <a:r>
              <a:rPr lang="it-IT" sz="3600" dirty="0"/>
              <a:t> </a:t>
            </a:r>
            <a:r>
              <a:rPr lang="it-IT" sz="3600" dirty="0" smtClean="0"/>
              <a:t> </a:t>
            </a:r>
            <a:r>
              <a:rPr lang="it-IT" sz="3600" dirty="0" err="1" smtClean="0"/>
              <a:t>architecture</a:t>
            </a:r>
            <a:r>
              <a:rPr lang="it-IT" sz="3600" dirty="0" smtClean="0"/>
              <a:t> and </a:t>
            </a:r>
            <a:r>
              <a:rPr lang="it-IT" sz="3600" dirty="0" err="1" smtClean="0"/>
              <a:t>its</a:t>
            </a:r>
            <a:r>
              <a:rPr lang="it-IT" sz="3600" dirty="0" smtClean="0"/>
              <a:t>  </a:t>
            </a:r>
            <a:r>
              <a:rPr lang="it-IT" sz="3600" dirty="0" err="1" smtClean="0"/>
              <a:t>lifecycle</a:t>
            </a:r>
            <a:r>
              <a:rPr lang="it-IT" sz="3600" dirty="0" smtClean="0"/>
              <a:t> </a:t>
            </a:r>
            <a:r>
              <a:rPr lang="it-IT" sz="3600" dirty="0" err="1" smtClean="0"/>
              <a:t>development</a:t>
            </a:r>
            <a:endParaRPr lang="it-IT" sz="3600" dirty="0" smtClean="0"/>
          </a:p>
          <a:p>
            <a:r>
              <a:rPr lang="en-US" sz="3600" strike="sngStrike" dirty="0" smtClean="0"/>
              <a:t>Create, </a:t>
            </a:r>
            <a:r>
              <a:rPr lang="en-US" sz="3600" strike="sngStrike" dirty="0"/>
              <a:t>unit-test, and manage data microservices in isolation</a:t>
            </a:r>
          </a:p>
          <a:p>
            <a:r>
              <a:rPr lang="it-IT" sz="3600" dirty="0" smtClean="0"/>
              <a:t>An </a:t>
            </a:r>
            <a:r>
              <a:rPr lang="it-IT" sz="3600" dirty="0" err="1"/>
              <a:t>E</a:t>
            </a:r>
            <a:r>
              <a:rPr lang="it-IT" sz="3600" dirty="0" err="1" smtClean="0"/>
              <a:t>vent</a:t>
            </a:r>
            <a:r>
              <a:rPr lang="it-IT" sz="3600" dirty="0" smtClean="0"/>
              <a:t> </a:t>
            </a:r>
            <a:r>
              <a:rPr lang="it-IT" sz="3600" dirty="0" err="1" smtClean="0"/>
              <a:t>Driven</a:t>
            </a:r>
            <a:r>
              <a:rPr lang="it-IT" sz="3600" dirty="0" smtClean="0"/>
              <a:t> Architecture </a:t>
            </a:r>
            <a:r>
              <a:rPr lang="it-IT" sz="3600" dirty="0" err="1" smtClean="0"/>
              <a:t>implemented</a:t>
            </a:r>
            <a:r>
              <a:rPr lang="it-IT" sz="3600" dirty="0" smtClean="0"/>
              <a:t> by a </a:t>
            </a:r>
            <a:r>
              <a:rPr lang="it-IT" sz="3600" dirty="0"/>
              <a:t>Database-per-service </a:t>
            </a:r>
            <a:r>
              <a:rPr lang="it-IT" sz="3600" dirty="0" err="1"/>
              <a:t>poliglot</a:t>
            </a:r>
            <a:r>
              <a:rPr lang="it-IT" sz="3600" dirty="0"/>
              <a:t>  </a:t>
            </a:r>
            <a:r>
              <a:rPr lang="it-IT" sz="3600" dirty="0" err="1"/>
              <a:t>persistance</a:t>
            </a:r>
            <a:r>
              <a:rPr lang="it-IT" sz="3600" dirty="0"/>
              <a:t> </a:t>
            </a:r>
            <a:r>
              <a:rPr lang="it-IT" sz="3600" dirty="0" smtClean="0"/>
              <a:t>pattern</a:t>
            </a:r>
          </a:p>
          <a:p>
            <a:r>
              <a:rPr lang="it-IT" sz="3600" dirty="0" smtClean="0"/>
              <a:t>The </a:t>
            </a:r>
            <a:r>
              <a:rPr lang="it-IT" sz="3600" dirty="0" err="1" smtClean="0"/>
              <a:t>implementation</a:t>
            </a:r>
            <a:r>
              <a:rPr lang="it-IT" sz="3600" dirty="0" smtClean="0"/>
              <a:t> of </a:t>
            </a:r>
            <a:r>
              <a:rPr lang="it-IT" sz="3600" dirty="0" err="1" smtClean="0"/>
              <a:t>two</a:t>
            </a:r>
            <a:r>
              <a:rPr lang="it-IT" sz="3600" dirty="0" smtClean="0"/>
              <a:t> </a:t>
            </a:r>
            <a:r>
              <a:rPr lang="it-IT" sz="3600" dirty="0" err="1" smtClean="0"/>
              <a:t>key</a:t>
            </a:r>
            <a:r>
              <a:rPr lang="it-IT" sz="3600" dirty="0" smtClean="0"/>
              <a:t> </a:t>
            </a:r>
            <a:r>
              <a:rPr lang="it-IT" sz="3600" dirty="0" err="1" smtClean="0"/>
              <a:t>patterns</a:t>
            </a:r>
            <a:r>
              <a:rPr lang="it-IT" sz="3600" dirty="0" smtClean="0"/>
              <a:t> of the microservice design: service </a:t>
            </a:r>
            <a:r>
              <a:rPr lang="it-IT" sz="3600" dirty="0" err="1" smtClean="0"/>
              <a:t>discovery</a:t>
            </a:r>
            <a:r>
              <a:rPr lang="it-IT" sz="3600" dirty="0" smtClean="0"/>
              <a:t> and client side </a:t>
            </a:r>
            <a:r>
              <a:rPr lang="it-IT" sz="3600" dirty="0" err="1" smtClean="0"/>
              <a:t>load</a:t>
            </a:r>
            <a:r>
              <a:rPr lang="it-IT" sz="3600" dirty="0" smtClean="0"/>
              <a:t> </a:t>
            </a:r>
            <a:r>
              <a:rPr lang="it-IT" sz="3600" dirty="0" err="1" smtClean="0"/>
              <a:t>balancing</a:t>
            </a:r>
            <a:endParaRPr lang="it-IT" sz="3600" dirty="0" smtClean="0"/>
          </a:p>
          <a:p>
            <a:r>
              <a:rPr lang="it-IT" sz="3600" dirty="0" smtClean="0"/>
              <a:t>A </a:t>
            </a:r>
            <a:r>
              <a:rPr lang="it-IT" sz="3600" dirty="0" err="1" smtClean="0"/>
              <a:t>smooth</a:t>
            </a:r>
            <a:r>
              <a:rPr lang="it-IT" sz="3600" dirty="0" smtClean="0"/>
              <a:t> deployment scenario </a:t>
            </a:r>
            <a:r>
              <a:rPr lang="it-IT" sz="3600" dirty="0" err="1" smtClean="0"/>
              <a:t>spreading</a:t>
            </a:r>
            <a:r>
              <a:rPr lang="it-IT" sz="3600" dirty="0" smtClean="0"/>
              <a:t> from a </a:t>
            </a:r>
            <a:r>
              <a:rPr lang="it-IT" sz="3600" dirty="0" err="1" smtClean="0"/>
              <a:t>local</a:t>
            </a:r>
            <a:r>
              <a:rPr lang="it-IT" sz="3600" dirty="0" smtClean="0"/>
              <a:t> </a:t>
            </a:r>
            <a:r>
              <a:rPr lang="it-IT" sz="3600" dirty="0" err="1" smtClean="0"/>
              <a:t>environment</a:t>
            </a:r>
            <a:r>
              <a:rPr lang="it-IT" sz="3600" dirty="0" smtClean="0"/>
              <a:t>, </a:t>
            </a:r>
            <a:r>
              <a:rPr lang="it-IT" sz="3600" dirty="0" err="1" smtClean="0"/>
              <a:t>then</a:t>
            </a:r>
            <a:r>
              <a:rPr lang="it-IT" sz="3600" dirty="0" smtClean="0"/>
              <a:t> in a </a:t>
            </a:r>
            <a:r>
              <a:rPr lang="it-IT" sz="3600" dirty="0" err="1" smtClean="0"/>
              <a:t>docker</a:t>
            </a:r>
            <a:r>
              <a:rPr lang="it-IT" sz="3600" dirty="0" smtClean="0"/>
              <a:t> container, and </a:t>
            </a:r>
            <a:r>
              <a:rPr lang="it-IT" sz="3600" dirty="0" err="1" smtClean="0"/>
              <a:t>finally</a:t>
            </a:r>
            <a:r>
              <a:rPr lang="it-IT" sz="3600" dirty="0" smtClean="0"/>
              <a:t> in the </a:t>
            </a:r>
            <a:r>
              <a:rPr lang="it-IT" sz="3600" dirty="0" err="1" smtClean="0"/>
              <a:t>Cloud</a:t>
            </a:r>
            <a:endParaRPr lang="it-IT" sz="3600" dirty="0" smtClean="0"/>
          </a:p>
          <a:p>
            <a:r>
              <a:rPr lang="it-IT" sz="3600" dirty="0" err="1" smtClean="0"/>
              <a:t>That</a:t>
            </a:r>
            <a:r>
              <a:rPr lang="it-IT" sz="3600" dirty="0" smtClean="0"/>
              <a:t> the benefits of </a:t>
            </a:r>
            <a:r>
              <a:rPr lang="it-IT" sz="3600" dirty="0" err="1" smtClean="0"/>
              <a:t>this</a:t>
            </a:r>
            <a:r>
              <a:rPr lang="it-IT" sz="3600" dirty="0" smtClean="0"/>
              <a:t> </a:t>
            </a:r>
            <a:r>
              <a:rPr lang="it-IT" sz="3600" dirty="0" err="1" smtClean="0"/>
              <a:t>approach</a:t>
            </a:r>
            <a:r>
              <a:rPr lang="it-IT" sz="3600" dirty="0" smtClean="0"/>
              <a:t> </a:t>
            </a:r>
            <a:r>
              <a:rPr lang="it-IT" sz="3600" dirty="0" err="1" smtClean="0"/>
              <a:t>generates</a:t>
            </a:r>
            <a:r>
              <a:rPr lang="it-IT" sz="3600" dirty="0" smtClean="0"/>
              <a:t> an overhead in </a:t>
            </a:r>
            <a:r>
              <a:rPr lang="it-IT" sz="3600" dirty="0" err="1" smtClean="0"/>
              <a:t>systems</a:t>
            </a:r>
            <a:r>
              <a:rPr lang="it-IT" sz="3600" dirty="0" smtClean="0"/>
              <a:t> management  </a:t>
            </a:r>
            <a:r>
              <a:rPr lang="it-IT" sz="3600" dirty="0"/>
              <a:t>and a more </a:t>
            </a:r>
            <a:r>
              <a:rPr lang="it-IT" sz="3600" dirty="0" err="1" smtClean="0"/>
              <a:t>complicated</a:t>
            </a:r>
            <a:r>
              <a:rPr lang="it-IT" sz="3600" dirty="0" smtClean="0"/>
              <a:t> </a:t>
            </a:r>
            <a:r>
              <a:rPr lang="it-IT" sz="3600" dirty="0" err="1" smtClean="0"/>
              <a:t>coding</a:t>
            </a:r>
            <a:r>
              <a:rPr lang="it-IT" sz="3600" dirty="0"/>
              <a:t> style </a:t>
            </a:r>
            <a:r>
              <a:rPr lang="it-IT" sz="3600" strike="sngStrike" dirty="0"/>
              <a:t>(</a:t>
            </a:r>
            <a:r>
              <a:rPr lang="it-IT" sz="3600" strike="sngStrike" dirty="0" err="1"/>
              <a:t>load</a:t>
            </a:r>
            <a:r>
              <a:rPr lang="it-IT" sz="3600" strike="sngStrike" dirty="0"/>
              <a:t> </a:t>
            </a:r>
            <a:r>
              <a:rPr lang="it-IT" sz="3600" strike="sngStrike" dirty="0" err="1"/>
              <a:t>balancing</a:t>
            </a:r>
            <a:r>
              <a:rPr lang="it-IT" sz="3600" strike="sngStrike" dirty="0"/>
              <a:t> and </a:t>
            </a:r>
            <a:r>
              <a:rPr lang="it-IT" sz="3600" strike="sngStrike" dirty="0" err="1" smtClean="0"/>
              <a:t>transactional</a:t>
            </a:r>
            <a:r>
              <a:rPr lang="it-IT" sz="3600" strike="sngStrike" dirty="0" smtClean="0"/>
              <a:t> </a:t>
            </a:r>
            <a:r>
              <a:rPr lang="it-IT" sz="3600" strike="sngStrike" dirty="0" err="1"/>
              <a:t>behaviour</a:t>
            </a:r>
            <a:r>
              <a:rPr lang="it-IT" sz="3600" strike="sngStrike" dirty="0"/>
              <a:t> </a:t>
            </a:r>
            <a:r>
              <a:rPr lang="it-IT" sz="3600" strike="sngStrike" dirty="0" err="1" smtClean="0"/>
              <a:t>coded</a:t>
            </a:r>
            <a:r>
              <a:rPr lang="it-IT" sz="3600" strike="sngStrike" dirty="0" smtClean="0"/>
              <a:t>)</a:t>
            </a:r>
          </a:p>
          <a:p>
            <a:r>
              <a:rPr lang="en-US" sz="3600" dirty="0" smtClean="0"/>
              <a:t>The </a:t>
            </a:r>
            <a:r>
              <a:rPr lang="en-US" sz="3600" dirty="0"/>
              <a:t>more coding complexity </a:t>
            </a:r>
            <a:r>
              <a:rPr lang="en-US" sz="3600" dirty="0" smtClean="0"/>
              <a:t>in the </a:t>
            </a:r>
            <a:r>
              <a:rPr lang="en-US" sz="3600" dirty="0"/>
              <a:t>Event driven architecture </a:t>
            </a:r>
            <a:r>
              <a:rPr lang="en-US" sz="3600" dirty="0" smtClean="0"/>
              <a:t>could be mitigated </a:t>
            </a:r>
            <a:r>
              <a:rPr lang="en-US" sz="3600" dirty="0"/>
              <a:t>by the adoption of </a:t>
            </a:r>
            <a:r>
              <a:rPr lang="en-US" sz="3600" dirty="0" smtClean="0"/>
              <a:t>Spring Stream</a:t>
            </a:r>
          </a:p>
          <a:p>
            <a:r>
              <a:rPr lang="en-US" sz="3600" dirty="0" smtClean="0"/>
              <a:t>That the extra effort in infrastructure  handling is compensating by a central data store in high availability isolated from services and business function</a:t>
            </a:r>
          </a:p>
          <a:p>
            <a:r>
              <a:rPr lang="it-IT" sz="3600" dirty="0" err="1"/>
              <a:t>That</a:t>
            </a:r>
            <a:r>
              <a:rPr lang="it-IT" sz="3600" dirty="0"/>
              <a:t> </a:t>
            </a:r>
            <a:r>
              <a:rPr lang="it-IT" sz="3600" dirty="0" err="1"/>
              <a:t>is</a:t>
            </a:r>
            <a:r>
              <a:rPr lang="it-IT" sz="3600" dirty="0"/>
              <a:t> </a:t>
            </a:r>
            <a:r>
              <a:rPr lang="it-IT" sz="3600" dirty="0" err="1"/>
              <a:t>not</a:t>
            </a:r>
            <a:r>
              <a:rPr lang="it-IT" sz="3600" dirty="0"/>
              <a:t> </a:t>
            </a:r>
            <a:r>
              <a:rPr lang="it-IT" sz="3600" dirty="0" err="1"/>
              <a:t>often</a:t>
            </a:r>
            <a:r>
              <a:rPr lang="it-IT" sz="3600" dirty="0"/>
              <a:t> for an </a:t>
            </a:r>
            <a:r>
              <a:rPr lang="it-IT" sz="3600" dirty="0" err="1"/>
              <a:t>architectural</a:t>
            </a:r>
            <a:r>
              <a:rPr lang="it-IT" sz="3600" dirty="0"/>
              <a:t> </a:t>
            </a:r>
            <a:r>
              <a:rPr lang="it-IT" sz="3600" dirty="0" err="1"/>
              <a:t>approach</a:t>
            </a:r>
            <a:r>
              <a:rPr lang="it-IT" sz="3600" dirty="0"/>
              <a:t> to be </a:t>
            </a:r>
            <a:r>
              <a:rPr lang="it-IT" sz="3600" dirty="0" err="1"/>
              <a:t>closely</a:t>
            </a:r>
            <a:r>
              <a:rPr lang="it-IT" sz="3600" dirty="0"/>
              <a:t> </a:t>
            </a:r>
            <a:r>
              <a:rPr lang="it-IT" sz="3600" dirty="0" err="1"/>
              <a:t>correlated</a:t>
            </a:r>
            <a:r>
              <a:rPr lang="it-IT" sz="3600" dirty="0"/>
              <a:t> to an immediate </a:t>
            </a:r>
            <a:r>
              <a:rPr lang="it-IT" sz="3600" dirty="0" err="1"/>
              <a:t>cost</a:t>
            </a:r>
            <a:r>
              <a:rPr lang="it-IT" sz="3600" dirty="0"/>
              <a:t> </a:t>
            </a:r>
            <a:r>
              <a:rPr lang="it-IT" sz="3600" dirty="0" err="1"/>
              <a:t>saving</a:t>
            </a:r>
            <a:r>
              <a:rPr lang="it-IT" sz="3600" dirty="0"/>
              <a:t> </a:t>
            </a:r>
          </a:p>
          <a:p>
            <a:pPr marL="0" indent="0">
              <a:buNone/>
            </a:pPr>
            <a:endParaRPr lang="en-US" sz="36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
        <p:nvSpPr>
          <p:cNvPr id="6" name="Freccia a destra con strisce 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smtClean="0"/>
              <a:t>I </a:t>
            </a:r>
            <a:r>
              <a:rPr lang="it-IT" sz="4400" dirty="0" err="1" smtClean="0"/>
              <a:t>have</a:t>
            </a:r>
            <a:r>
              <a:rPr lang="it-IT" sz="4400" dirty="0" smtClean="0"/>
              <a:t> just </a:t>
            </a:r>
            <a:r>
              <a:rPr lang="it-IT" sz="4400" dirty="0" err="1"/>
              <a:t>only</a:t>
            </a:r>
            <a:r>
              <a:rPr lang="it-IT" sz="4400" dirty="0"/>
              <a:t> </a:t>
            </a:r>
            <a:r>
              <a:rPr lang="it-IT" sz="4400" dirty="0" err="1"/>
              <a:t>scratched</a:t>
            </a:r>
            <a:r>
              <a:rPr lang="it-IT" sz="4400" dirty="0"/>
              <a:t> </a:t>
            </a:r>
            <a:r>
              <a:rPr lang="it-IT" sz="4400" dirty="0" smtClean="0"/>
              <a:t>the </a:t>
            </a:r>
            <a:r>
              <a:rPr lang="it-IT" sz="4400" dirty="0" err="1" smtClean="0"/>
              <a:t>surface</a:t>
            </a:r>
            <a:r>
              <a:rPr lang="it-IT" sz="4400" dirty="0" smtClean="0"/>
              <a:t> 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and </a:t>
            </a:r>
            <a:r>
              <a:rPr lang="it-IT" sz="4400" dirty="0" err="1" smtClean="0"/>
              <a:t>space</a:t>
            </a:r>
            <a:r>
              <a:rPr lang="it-IT" sz="4400" dirty="0" smtClean="0"/>
              <a:t> for a full </a:t>
            </a:r>
            <a:r>
              <a:rPr lang="it-IT" sz="4400" dirty="0" err="1" smtClean="0"/>
              <a:t>discussion</a:t>
            </a:r>
            <a:r>
              <a:rPr lang="it-IT" sz="4400" dirty="0" smtClean="0"/>
              <a:t>.</a:t>
            </a:r>
          </a:p>
          <a:p>
            <a:r>
              <a:rPr lang="it-IT" sz="4400" dirty="0" smtClean="0"/>
              <a:t>For a complete </a:t>
            </a:r>
            <a:r>
              <a:rPr lang="it-IT" sz="4400" dirty="0" err="1" smtClean="0"/>
              <a:t>discussion</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the </a:t>
            </a:r>
            <a:r>
              <a:rPr lang="it-IT" sz="4400" dirty="0" err="1" smtClean="0"/>
              <a:t>following</a:t>
            </a:r>
            <a:r>
              <a:rPr lang="it-IT" sz="4400" dirty="0" smtClean="0"/>
              <a:t> framework or </a:t>
            </a:r>
            <a:r>
              <a:rPr lang="it-IT" sz="4400" dirty="0" err="1" smtClean="0"/>
              <a:t>patterns</a:t>
            </a:r>
            <a:r>
              <a:rPr lang="it-IT" sz="4400" dirty="0" smtClean="0"/>
              <a:t>:</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re-start (zero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to remote </a:t>
            </a:r>
            <a:r>
              <a:rPr lang="en-US" sz="4400" dirty="0" smtClean="0"/>
              <a:t>systems. It enables stopping cascading </a:t>
            </a:r>
            <a:r>
              <a:rPr lang="en-US" sz="4400" dirty="0"/>
              <a:t>failure and </a:t>
            </a:r>
            <a:r>
              <a:rPr lang="en-US" sz="4400" dirty="0" smtClean="0"/>
              <a:t>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resiliency 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update state and </a:t>
            </a:r>
            <a:r>
              <a:rPr lang="it-IT" sz="4400" dirty="0" err="1"/>
              <a:t>publish</a:t>
            </a:r>
            <a:r>
              <a:rPr lang="it-IT" sz="4400" dirty="0"/>
              <a:t> </a:t>
            </a:r>
            <a:r>
              <a:rPr lang="it-IT" sz="4400" dirty="0" err="1"/>
              <a:t>event</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5198864"/>
          </a:xfrm>
        </p:spPr>
        <p:txBody>
          <a:bodyPr/>
          <a:lstStyle/>
          <a:p>
            <a:r>
              <a:rPr lang="it-IT" dirty="0">
                <a:hlinkClick r:id="rId3"/>
              </a:rPr>
              <a:t>https://12factor.net</a:t>
            </a:r>
            <a:r>
              <a:rPr lang="it-IT" dirty="0" smtClean="0">
                <a:hlinkClick r:id="rId3"/>
              </a:rPr>
              <a:t>/</a:t>
            </a:r>
            <a:endParaRPr lang="it-IT" dirty="0"/>
          </a:p>
          <a:p>
            <a:r>
              <a:rPr lang="it-IT" dirty="0">
                <a:hlinkClick r:id="rId4"/>
              </a:rPr>
              <a:t>https://spring.io/guides/gs/spring-boot-docker/</a:t>
            </a:r>
            <a:endParaRPr lang="it-IT" dirty="0"/>
          </a:p>
          <a:p>
            <a:r>
              <a:rPr lang="it-IT" dirty="0" smtClean="0">
                <a:hlinkClick r:id="rId5"/>
              </a:rPr>
              <a:t>https</a:t>
            </a:r>
            <a:r>
              <a:rPr lang="it-IT" dirty="0">
                <a:hlinkClick r:id="rId5"/>
              </a:rPr>
              <a:t>://</a:t>
            </a:r>
            <a:r>
              <a:rPr lang="it-IT" dirty="0" smtClean="0">
                <a:hlinkClick r:id="rId5"/>
              </a:rPr>
              <a:t>docs.run.pivotal.io/buildpacks/java/build-tool-int.html</a:t>
            </a:r>
            <a:r>
              <a:rPr lang="it-IT" dirty="0" smtClean="0"/>
              <a:t>  </a:t>
            </a:r>
          </a:p>
          <a:p>
            <a:r>
              <a:rPr lang="it-IT" dirty="0">
                <a:hlinkClick r:id="rId6"/>
              </a:rPr>
              <a:t>https://</a:t>
            </a:r>
            <a:r>
              <a:rPr lang="it-IT" dirty="0" smtClean="0">
                <a:hlinkClick r:id="rId6"/>
              </a:rPr>
              <a:t>github.com/Netflix/eureka</a:t>
            </a:r>
            <a:endParaRPr lang="it-IT" dirty="0" smtClean="0"/>
          </a:p>
          <a:p>
            <a:endParaRPr lang="it-IT" dirty="0" smtClean="0"/>
          </a:p>
          <a:p>
            <a:pPr marL="0" indent="0">
              <a:buNone/>
            </a:pPr>
            <a:endParaRPr lang="it-IT" dirty="0" smtClean="0"/>
          </a:p>
          <a:p>
            <a:endParaRPr lang="it-IT" dirty="0"/>
          </a:p>
          <a:p>
            <a:endParaRPr lang="it-IT" dirty="0"/>
          </a:p>
          <a:p>
            <a:pPr marL="0" indent="0">
              <a:buNone/>
            </a:pPr>
            <a:endParaRPr lang="it-IT" dirty="0"/>
          </a:p>
          <a:p>
            <a:pPr lvl="1"/>
            <a:endParaRPr lang="it-IT" dirty="0"/>
          </a:p>
          <a:p>
            <a:endParaRPr lang="it-IT" dirty="0"/>
          </a:p>
        </p:txBody>
      </p:sp>
      <p:sp>
        <p:nvSpPr>
          <p:cNvPr id="4" name="Titolo 1"/>
          <p:cNvSpPr txBox="1">
            <a:spLocks/>
          </p:cNvSpPr>
          <p:nvPr/>
        </p:nvSpPr>
        <p:spPr bwMode="auto">
          <a:xfrm>
            <a:off x="762770" y="6875264"/>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648470" y="8310364"/>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a:hlinkClick r:id="rId7"/>
              </a:rPr>
              <a:t>https://</a:t>
            </a:r>
            <a:r>
              <a:rPr lang="it-IT" dirty="0" smtClean="0">
                <a:hlinkClick r:id="rId7"/>
              </a:rPr>
              <a:t>github.com/lbennardis/microS_code2016_serviceRegistryDiscovery</a:t>
            </a:r>
            <a:endParaRPr lang="it-IT" dirty="0" smtClean="0"/>
          </a:p>
          <a:p>
            <a:pPr marL="0" indent="0">
              <a:buFont typeface="Wingdings" pitchFamily="2" charset="2"/>
              <a:buNone/>
            </a:pPr>
            <a:endParaRPr lang="it-IT" dirty="0" smtClean="0"/>
          </a:p>
          <a:p>
            <a:endParaRPr lang="it-IT" dirty="0" smtClean="0"/>
          </a:p>
          <a:p>
            <a:endParaRPr lang="it-IT" dirty="0" smtClean="0"/>
          </a:p>
          <a:p>
            <a:pPr marL="0" indent="0">
              <a:buFont typeface="Wingdings" pitchFamily="2" charset="2"/>
              <a:buNone/>
            </a:pPr>
            <a:endParaRPr lang="it-IT" dirty="0" smtClean="0"/>
          </a:p>
          <a:p>
            <a:pPr lvl="1"/>
            <a:endParaRPr lang="it-IT" dirty="0" smtClean="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Convention </a:t>
            </a:r>
            <a:r>
              <a:rPr lang="en-US" sz="3600" dirty="0"/>
              <a:t>over Configuration (</a:t>
            </a:r>
            <a:r>
              <a:rPr lang="en-US" sz="3600" dirty="0" err="1"/>
              <a:t>CoC</a:t>
            </a:r>
            <a:r>
              <a:rPr lang="en-US" sz="3600" dirty="0"/>
              <a:t>) </a:t>
            </a:r>
            <a:endParaRPr lang="en-US" sz="3600" dirty="0" smtClean="0"/>
          </a:p>
          <a:p>
            <a:r>
              <a:rPr lang="en-US" sz="3600" dirty="0" smtClean="0"/>
              <a:t>Spring Boot auto-configuration feature  provides </a:t>
            </a:r>
            <a:r>
              <a:rPr lang="en-US" sz="3600" dirty="0"/>
              <a:t>a set of default behaviors that are driven by what </a:t>
            </a:r>
            <a:r>
              <a:rPr lang="en-US" sz="3600" dirty="0" smtClean="0"/>
              <a:t>libraries are </a:t>
            </a:r>
            <a:r>
              <a:rPr lang="en-US" sz="3600" dirty="0"/>
              <a:t>on the </a:t>
            </a:r>
            <a:r>
              <a:rPr lang="en-US" sz="3600" dirty="0" err="1"/>
              <a:t>classpath</a:t>
            </a:r>
            <a:r>
              <a:rPr lang="en-US" sz="3600" dirty="0"/>
              <a:t>. </a:t>
            </a:r>
            <a:endParaRPr lang="en-US" sz="3600" dirty="0" smtClean="0"/>
          </a:p>
          <a:p>
            <a:r>
              <a:rPr lang="en-US" sz="3600" dirty="0" smtClean="0"/>
              <a:t>Spring </a:t>
            </a:r>
            <a:r>
              <a:rPr lang="en-US" sz="3600" dirty="0"/>
              <a:t>Boot </a:t>
            </a:r>
            <a:r>
              <a:rPr lang="en-US" sz="3600" dirty="0" smtClean="0"/>
              <a:t>simplifies deployment ,packaging application as an </a:t>
            </a:r>
            <a:r>
              <a:rPr lang="en-US" sz="3600" dirty="0"/>
              <a:t>executable jar containing </a:t>
            </a:r>
            <a:r>
              <a:rPr lang="en-US" sz="3600" dirty="0" smtClean="0"/>
              <a:t>all the dependency libraries and an embedded </a:t>
            </a:r>
            <a:r>
              <a:rPr lang="en-US" sz="3600" dirty="0"/>
              <a:t>web container </a:t>
            </a:r>
            <a:r>
              <a:rPr lang="en-US" sz="3600" dirty="0" smtClean="0"/>
              <a:t>.</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a:t>RESTful</a:t>
            </a:r>
            <a:r>
              <a:rPr lang="en-US" sz="3600" dirty="0"/>
              <a:t> 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682588"/>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9733</TotalTime>
  <Pages>0</Pages>
  <Words>8194</Words>
  <Characters>0</Characters>
  <Application>Microsoft Office PowerPoint</Application>
  <PresentationFormat>Personalizzato</PresentationFormat>
  <Lines>0</Lines>
  <Paragraphs>1455</Paragraphs>
  <Slides>71</Slides>
  <Notes>71</Notes>
  <HiddenSlides>0</HiddenSlides>
  <MMClips>0</MMClips>
  <ScaleCrop>false</ScaleCrop>
  <HeadingPairs>
    <vt:vector size="4" baseType="variant">
      <vt:variant>
        <vt:lpstr>Tema</vt:lpstr>
      </vt:variant>
      <vt:variant>
        <vt:i4>2</vt:i4>
      </vt:variant>
      <vt:variant>
        <vt:lpstr>Titoli diapositive</vt:lpstr>
      </vt:variant>
      <vt:variant>
        <vt:i4>71</vt:i4>
      </vt:variant>
    </vt:vector>
  </HeadingPairs>
  <TitlesOfParts>
    <vt:vector size="73" baseType="lpstr">
      <vt:lpstr>Default - 1_Title Slide</vt:lpstr>
      <vt:lpstr>Default - 1_Title and Content</vt:lpstr>
      <vt:lpstr>Full lifecycle of a microservice: how to realize a fault-tolerant and reliable architecture and deliver it as a Docker container or in a Cloud environment</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subscribing: declaration and interface</vt:lpstr>
      <vt:lpstr>Topics subscribing: implementation of the interface</vt:lpstr>
      <vt:lpstr>Topics publishing: interface declaration and  implementation</vt:lpstr>
      <vt:lpstr>Base model: record workflow</vt:lpstr>
      <vt:lpstr>Base model: scheduler implentation</vt:lpstr>
      <vt:lpstr>Wiring Microservice: Service Discovery </vt:lpstr>
      <vt:lpstr>Netflix Eureka: specifications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Conclusions</vt:lpstr>
      <vt:lpstr>What’s next?</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2099</cp:revision>
  <cp:lastPrinted>2016-10-12T15:17:38Z</cp:lastPrinted>
  <dcterms:modified xsi:type="dcterms:W3CDTF">2016-10-14T14:20:44Z</dcterms:modified>
</cp:coreProperties>
</file>